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7" r:id="rId3"/>
    <p:sldId id="260" r:id="rId4"/>
    <p:sldId id="274" r:id="rId5"/>
    <p:sldId id="275" r:id="rId6"/>
    <p:sldId id="267" r:id="rId7"/>
    <p:sldId id="262" r:id="rId8"/>
    <p:sldId id="268" r:id="rId9"/>
    <p:sldId id="264" r:id="rId10"/>
    <p:sldId id="279" r:id="rId11"/>
    <p:sldId id="278" r:id="rId12"/>
    <p:sldId id="280" r:id="rId13"/>
    <p:sldId id="281" r:id="rId14"/>
    <p:sldId id="282" r:id="rId15"/>
    <p:sldId id="283" r:id="rId16"/>
    <p:sldId id="289" r:id="rId17"/>
    <p:sldId id="290" r:id="rId18"/>
    <p:sldId id="291" r:id="rId19"/>
    <p:sldId id="292" r:id="rId20"/>
    <p:sldId id="295" r:id="rId21"/>
    <p:sldId id="296" r:id="rId22"/>
    <p:sldId id="298" r:id="rId23"/>
    <p:sldId id="299" r:id="rId24"/>
    <p:sldId id="300" r:id="rId25"/>
    <p:sldId id="301" r:id="rId26"/>
    <p:sldId id="302" r:id="rId27"/>
    <p:sldId id="303" r:id="rId28"/>
    <p:sldId id="304" r:id="rId29"/>
    <p:sldId id="305" r:id="rId30"/>
    <p:sldId id="331" r:id="rId31"/>
    <p:sldId id="332" r:id="rId32"/>
    <p:sldId id="310" r:id="rId33"/>
    <p:sldId id="309" r:id="rId34"/>
    <p:sldId id="313" r:id="rId35"/>
    <p:sldId id="314" r:id="rId36"/>
    <p:sldId id="323" r:id="rId37"/>
    <p:sldId id="324" r:id="rId38"/>
    <p:sldId id="325" r:id="rId39"/>
    <p:sldId id="326" r:id="rId40"/>
    <p:sldId id="327" r:id="rId41"/>
    <p:sldId id="330"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DB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840" autoAdjust="0"/>
  </p:normalViewPr>
  <p:slideViewPr>
    <p:cSldViewPr snapToGrid="0" snapToObjects="1">
      <p:cViewPr>
        <p:scale>
          <a:sx n="92" d="100"/>
          <a:sy n="92" d="100"/>
        </p:scale>
        <p:origin x="-21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FD346A-4D6F-8049-9867-9ECBB4A1EEFB}" type="datetimeFigureOut">
              <a:rPr lang="en-US" smtClean="0"/>
              <a:t>9/28/2015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5A60F1-4034-BC4A-AFF9-87D93CBFAFE8}" type="slidenum">
              <a:rPr lang="en-US" smtClean="0"/>
              <a:t>‹#›</a:t>
            </a:fld>
            <a:endParaRPr lang="en-US"/>
          </a:p>
        </p:txBody>
      </p:sp>
    </p:spTree>
    <p:extLst>
      <p:ext uri="{BB962C8B-B14F-4D97-AF65-F5344CB8AC3E}">
        <p14:creationId xmlns:p14="http://schemas.microsoft.com/office/powerpoint/2010/main" val="7895833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charset="0"/>
                <a:ea typeface="ＭＳ Ｐゴシック" charset="0"/>
              </a:rPr>
              <a:t>Profit = Revenue – Expenses</a:t>
            </a:r>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3</a:t>
            </a:fld>
            <a:endParaRPr lang="en-US"/>
          </a:p>
        </p:txBody>
      </p:sp>
    </p:spTree>
    <p:extLst>
      <p:ext uri="{BB962C8B-B14F-4D97-AF65-F5344CB8AC3E}">
        <p14:creationId xmlns:p14="http://schemas.microsoft.com/office/powerpoint/2010/main" val="2101641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Depression</a:t>
            </a:r>
            <a:r>
              <a:rPr lang="en-US" baseline="0" dirty="0" smtClean="0"/>
              <a:t> is a prolonged period which can last several years </a:t>
            </a:r>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31</a:t>
            </a:fld>
            <a:endParaRPr lang="en-US"/>
          </a:p>
        </p:txBody>
      </p:sp>
    </p:spTree>
    <p:extLst>
      <p:ext uri="{BB962C8B-B14F-4D97-AF65-F5344CB8AC3E}">
        <p14:creationId xmlns:p14="http://schemas.microsoft.com/office/powerpoint/2010/main" val="3333387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ad for Allstate appeals to Maslow’s second need category, safety. It tells consumers that their insurance will take care of them financially in the event of an accident.</a:t>
            </a:r>
            <a:endParaRPr lang="en-US" dirty="0" smtClean="0"/>
          </a:p>
          <a:p>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35</a:t>
            </a:fld>
            <a:endParaRPr lang="en-US"/>
          </a:p>
        </p:txBody>
      </p:sp>
    </p:spTree>
    <p:extLst>
      <p:ext uri="{BB962C8B-B14F-4D97-AF65-F5344CB8AC3E}">
        <p14:creationId xmlns:p14="http://schemas.microsoft.com/office/powerpoint/2010/main" val="3562839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36</a:t>
            </a:fld>
            <a:endParaRPr lang="en-US"/>
          </a:p>
        </p:txBody>
      </p:sp>
    </p:spTree>
    <p:extLst>
      <p:ext uri="{BB962C8B-B14F-4D97-AF65-F5344CB8AC3E}">
        <p14:creationId xmlns:p14="http://schemas.microsoft.com/office/powerpoint/2010/main" val="2310174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37</a:t>
            </a:fld>
            <a:endParaRPr lang="en-US"/>
          </a:p>
        </p:txBody>
      </p:sp>
    </p:spTree>
    <p:extLst>
      <p:ext uri="{BB962C8B-B14F-4D97-AF65-F5344CB8AC3E}">
        <p14:creationId xmlns:p14="http://schemas.microsoft.com/office/powerpoint/2010/main" val="196967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Pricing power is VERY important</a:t>
            </a:r>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5</a:t>
            </a:fld>
            <a:endParaRPr lang="en-US"/>
          </a:p>
        </p:txBody>
      </p:sp>
    </p:spTree>
    <p:extLst>
      <p:ext uri="{BB962C8B-B14F-4D97-AF65-F5344CB8AC3E}">
        <p14:creationId xmlns:p14="http://schemas.microsoft.com/office/powerpoint/2010/main" val="4168634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Times New Roman" charset="0"/>
                <a:ea typeface="ＭＳ Ｐゴシック" charset="0"/>
                <a:cs typeface="ＭＳ Ｐゴシック" charset="0"/>
              </a:rPr>
              <a:t>Companies used to have </a:t>
            </a:r>
            <a:r>
              <a:rPr lang="en-US" b="1" dirty="0" smtClean="0">
                <a:latin typeface="Times New Roman" charset="0"/>
                <a:ea typeface="ＭＳ Ｐゴシック" charset="0"/>
                <a:cs typeface="ＭＳ Ｐゴシック" charset="0"/>
              </a:rPr>
              <a:t>pricing power</a:t>
            </a:r>
            <a:r>
              <a:rPr lang="en-US" dirty="0" smtClean="0">
                <a:latin typeface="Times New Roman" charset="0"/>
                <a:ea typeface="ＭＳ Ｐゴシック" charset="0"/>
                <a:cs typeface="ＭＳ Ｐゴシック" charset="0"/>
              </a:rPr>
              <a:t> (could charge what they want), but with competition consumers can shop around for the best deal.</a:t>
            </a:r>
          </a:p>
          <a:p>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6</a:t>
            </a:fld>
            <a:endParaRPr lang="en-US"/>
          </a:p>
        </p:txBody>
      </p:sp>
    </p:spTree>
    <p:extLst>
      <p:ext uri="{BB962C8B-B14F-4D97-AF65-F5344CB8AC3E}">
        <p14:creationId xmlns:p14="http://schemas.microsoft.com/office/powerpoint/2010/main" val="1526510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Low price, consumers</a:t>
            </a:r>
            <a:r>
              <a:rPr lang="en-US" baseline="0" dirty="0" smtClean="0"/>
              <a:t> buy more, demand goes up. </a:t>
            </a:r>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15</a:t>
            </a:fld>
            <a:endParaRPr lang="en-US"/>
          </a:p>
        </p:txBody>
      </p:sp>
    </p:spTree>
    <p:extLst>
      <p:ext uri="{BB962C8B-B14F-4D97-AF65-F5344CB8AC3E}">
        <p14:creationId xmlns:p14="http://schemas.microsoft.com/office/powerpoint/2010/main" val="302937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One example of the law of supply applies to fans of a football team who just won the championship to head to the Super Bowl. The week before the championship game, t-shirts and other items with the team logo were sold at typical prices that were equivalent to the prices of products with other team logos. However, once it's determined the team was headed to the Super Bowl, there is a run on the all of the team's merchandise. Retailers may double the price on the products and fans will continue to buy the products.</a:t>
            </a:r>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17</a:t>
            </a:fld>
            <a:endParaRPr lang="en-US"/>
          </a:p>
        </p:txBody>
      </p:sp>
    </p:spTree>
    <p:extLst>
      <p:ext uri="{BB962C8B-B14F-4D97-AF65-F5344CB8AC3E}">
        <p14:creationId xmlns:p14="http://schemas.microsoft.com/office/powerpoint/2010/main" val="2018071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22</a:t>
            </a:fld>
            <a:endParaRPr lang="en-US"/>
          </a:p>
        </p:txBody>
      </p:sp>
    </p:spTree>
    <p:extLst>
      <p:ext uri="{BB962C8B-B14F-4D97-AF65-F5344CB8AC3E}">
        <p14:creationId xmlns:p14="http://schemas.microsoft.com/office/powerpoint/2010/main" val="1862925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23</a:t>
            </a:fld>
            <a:endParaRPr lang="en-US"/>
          </a:p>
        </p:txBody>
      </p:sp>
    </p:spTree>
    <p:extLst>
      <p:ext uri="{BB962C8B-B14F-4D97-AF65-F5344CB8AC3E}">
        <p14:creationId xmlns:p14="http://schemas.microsoft.com/office/powerpoint/2010/main" val="3481141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a:t>
            </a:r>
            <a:r>
              <a:rPr lang="en-US" baseline="0" dirty="0" smtClean="0"/>
              <a:t> association to a famous name – less risk</a:t>
            </a:r>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25</a:t>
            </a:fld>
            <a:endParaRPr lang="en-US"/>
          </a:p>
        </p:txBody>
      </p:sp>
    </p:spTree>
    <p:extLst>
      <p:ext uri="{BB962C8B-B14F-4D97-AF65-F5344CB8AC3E}">
        <p14:creationId xmlns:p14="http://schemas.microsoft.com/office/powerpoint/2010/main" val="4073758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It is possible for the level of output to be high, yet the economy is in a recession. A recession is a period of time from peak to trough</a:t>
            </a:r>
            <a:endParaRPr lang="en-US" dirty="0"/>
          </a:p>
        </p:txBody>
      </p:sp>
      <p:sp>
        <p:nvSpPr>
          <p:cNvPr id="4" name="Slide Number Placeholder 3"/>
          <p:cNvSpPr>
            <a:spLocks noGrp="1"/>
          </p:cNvSpPr>
          <p:nvPr>
            <p:ph type="sldNum" sz="quarter" idx="10"/>
          </p:nvPr>
        </p:nvSpPr>
        <p:spPr/>
        <p:txBody>
          <a:bodyPr/>
          <a:lstStyle/>
          <a:p>
            <a:fld id="{BA5A60F1-4034-BC4A-AFF9-87D93CBFAFE8}" type="slidenum">
              <a:rPr lang="en-US" smtClean="0"/>
              <a:t>29</a:t>
            </a:fld>
            <a:endParaRPr lang="en-US"/>
          </a:p>
        </p:txBody>
      </p:sp>
    </p:spTree>
    <p:extLst>
      <p:ext uri="{BB962C8B-B14F-4D97-AF65-F5344CB8AC3E}">
        <p14:creationId xmlns:p14="http://schemas.microsoft.com/office/powerpoint/2010/main" val="2590298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86E21-457D-A049-BD9D-DD1A80781745}"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3021451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86E21-457D-A049-BD9D-DD1A80781745}"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120605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86E21-457D-A049-BD9D-DD1A80781745}"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325517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86E21-457D-A049-BD9D-DD1A80781745}"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97857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86E21-457D-A049-BD9D-DD1A80781745}"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369479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86E21-457D-A049-BD9D-DD1A80781745}"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3168467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86E21-457D-A049-BD9D-DD1A80781745}"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24930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86E21-457D-A049-BD9D-DD1A80781745}"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1823927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86E21-457D-A049-BD9D-DD1A80781745}"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256315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86E21-457D-A049-BD9D-DD1A80781745}"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45554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86E21-457D-A049-BD9D-DD1A80781745}"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F0FE24-0AB1-124C-AB5E-F04615324FE9}" type="slidenum">
              <a:rPr lang="en-US" smtClean="0"/>
              <a:t>‹#›</a:t>
            </a:fld>
            <a:endParaRPr lang="en-US"/>
          </a:p>
        </p:txBody>
      </p:sp>
    </p:spTree>
    <p:extLst>
      <p:ext uri="{BB962C8B-B14F-4D97-AF65-F5344CB8AC3E}">
        <p14:creationId xmlns:p14="http://schemas.microsoft.com/office/powerpoint/2010/main" val="1196908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86E21-457D-A049-BD9D-DD1A80781745}" type="datetimeFigureOut">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F0FE24-0AB1-124C-AB5E-F04615324FE9}" type="slidenum">
              <a:rPr lang="en-US" smtClean="0"/>
              <a:t>‹#›</a:t>
            </a:fld>
            <a:endParaRPr lang="en-US"/>
          </a:p>
        </p:txBody>
      </p:sp>
    </p:spTree>
    <p:extLst>
      <p:ext uri="{BB962C8B-B14F-4D97-AF65-F5344CB8AC3E}">
        <p14:creationId xmlns:p14="http://schemas.microsoft.com/office/powerpoint/2010/main" val="1332125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14.xml"/><Relationship Id="rId18" Type="http://schemas.openxmlformats.org/officeDocument/2006/relationships/slide" Target="slide16.xml"/><Relationship Id="rId3" Type="http://schemas.openxmlformats.org/officeDocument/2006/relationships/slide" Target="slide10.xml"/><Relationship Id="rId21" Type="http://schemas.openxmlformats.org/officeDocument/2006/relationships/slide" Target="slide40.xml"/><Relationship Id="rId7" Type="http://schemas.openxmlformats.org/officeDocument/2006/relationships/slide" Target="slide4.xml"/><Relationship Id="rId12" Type="http://schemas.openxmlformats.org/officeDocument/2006/relationships/slide" Target="slide6.xml"/><Relationship Id="rId17" Type="http://schemas.openxmlformats.org/officeDocument/2006/relationships/slide" Target="slide8.xml"/><Relationship Id="rId2" Type="http://schemas.openxmlformats.org/officeDocument/2006/relationships/slide" Target="slide2.xml"/><Relationship Id="rId16" Type="http://schemas.openxmlformats.org/officeDocument/2006/relationships/slide" Target="slide38.xml"/><Relationship Id="rId20" Type="http://schemas.openxmlformats.org/officeDocument/2006/relationships/slide" Target="slide32.xml"/><Relationship Id="rId1" Type="http://schemas.openxmlformats.org/officeDocument/2006/relationships/slideLayout" Target="../slideLayouts/slideLayout1.xml"/><Relationship Id="rId6" Type="http://schemas.openxmlformats.org/officeDocument/2006/relationships/slide" Target="slide34.xml"/><Relationship Id="rId11" Type="http://schemas.openxmlformats.org/officeDocument/2006/relationships/slide" Target="slide36.xml"/><Relationship Id="rId5" Type="http://schemas.openxmlformats.org/officeDocument/2006/relationships/slide" Target="slide26.xml"/><Relationship Id="rId15" Type="http://schemas.openxmlformats.org/officeDocument/2006/relationships/slide" Target="slide30.xml"/><Relationship Id="rId10" Type="http://schemas.openxmlformats.org/officeDocument/2006/relationships/slide" Target="slide28.xml"/><Relationship Id="rId19" Type="http://schemas.openxmlformats.org/officeDocument/2006/relationships/slide" Target="slide24.xml"/><Relationship Id="rId4" Type="http://schemas.openxmlformats.org/officeDocument/2006/relationships/slide" Target="slide18.xml"/><Relationship Id="rId9" Type="http://schemas.openxmlformats.org/officeDocument/2006/relationships/slide" Target="slide20.xml"/><Relationship Id="rId14" Type="http://schemas.openxmlformats.org/officeDocument/2006/relationships/slide" Target="slide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0"/>
          </a:xfr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56234776"/>
              </p:ext>
            </p:extLst>
          </p:nvPr>
        </p:nvGraphicFramePr>
        <p:xfrm>
          <a:off x="-2" y="-1"/>
          <a:ext cx="9144000" cy="685800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1972348">
                <a:tc>
                  <a:txBody>
                    <a:bodyPr/>
                    <a:lstStyle/>
                    <a:p>
                      <a:r>
                        <a:rPr lang="en-US" sz="2500" dirty="0" smtClean="0">
                          <a:solidFill>
                            <a:schemeClr val="bg1"/>
                          </a:solidFill>
                          <a:latin typeface="Abadi MT Condensed Extra Bold"/>
                          <a:cs typeface="Abadi MT Condensed Extra Bold"/>
                        </a:rPr>
                        <a:t>Economics</a:t>
                      </a:r>
                      <a:r>
                        <a:rPr lang="en-US" sz="2500" baseline="0" dirty="0" smtClean="0">
                          <a:solidFill>
                            <a:schemeClr val="bg1"/>
                          </a:solidFill>
                          <a:latin typeface="Abadi MT Condensed Extra Bold"/>
                          <a:cs typeface="Abadi MT Condensed Extra Bold"/>
                        </a:rPr>
                        <a:t> Basic</a:t>
                      </a:r>
                      <a:endParaRPr lang="en-US" sz="2500" dirty="0">
                        <a:solidFill>
                          <a:schemeClr val="bg1"/>
                        </a:solidFill>
                        <a:latin typeface="Abadi MT Condensed Extra Bold"/>
                        <a:cs typeface="Abadi MT Condensed Extra Bold"/>
                      </a:endParaRPr>
                    </a:p>
                  </a:txBody>
                  <a:tcPr>
                    <a:lnL w="12700" cmpd="sng">
                      <a:noFill/>
                    </a:lnL>
                    <a:lnR w="76200" cap="flat" cmpd="sng" algn="ctr">
                      <a:solidFill>
                        <a:srgbClr val="000000"/>
                      </a:solidFill>
                      <a:prstDash val="solid"/>
                      <a:round/>
                      <a:headEnd type="none" w="med" len="med"/>
                      <a:tailEnd type="none" w="med" len="med"/>
                    </a:lnR>
                    <a:lnT w="12700" cmpd="sng">
                      <a:noFill/>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r>
                        <a:rPr lang="en-US" sz="2500" dirty="0" smtClean="0">
                          <a:latin typeface="Abadi MT Condensed Extra Bold"/>
                          <a:cs typeface="Abadi MT Condensed Extra Bold"/>
                        </a:rPr>
                        <a:t>Supply</a:t>
                      </a:r>
                      <a:r>
                        <a:rPr lang="en-US" sz="2500" baseline="0" dirty="0" smtClean="0">
                          <a:latin typeface="Abadi MT Condensed Extra Bold"/>
                          <a:cs typeface="Abadi MT Condensed Extra Bold"/>
                        </a:rPr>
                        <a:t> and Demand</a:t>
                      </a:r>
                      <a:endParaRPr lang="en-US" sz="2500" dirty="0">
                        <a:latin typeface="Abadi MT Condensed Extra Bold"/>
                        <a:cs typeface="Abadi MT Condensed Extra Bold"/>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mpd="sng">
                      <a:noFill/>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r>
                        <a:rPr lang="en-US" sz="2500" dirty="0" smtClean="0">
                          <a:latin typeface="Abadi MT Condensed Extra Bold"/>
                          <a:cs typeface="Abadi MT Condensed Extra Bold"/>
                        </a:rPr>
                        <a:t>Starting</a:t>
                      </a:r>
                      <a:r>
                        <a:rPr lang="en-US" sz="2500" baseline="0" dirty="0" smtClean="0">
                          <a:latin typeface="Abadi MT Condensed Extra Bold"/>
                          <a:cs typeface="Abadi MT Condensed Extra Bold"/>
                        </a:rPr>
                        <a:t> a business</a:t>
                      </a:r>
                      <a:endParaRPr lang="en-US" sz="2500" dirty="0">
                        <a:latin typeface="Abadi MT Condensed Extra Bold"/>
                        <a:cs typeface="Abadi MT Condensed Extra Bold"/>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mpd="sng">
                      <a:noFill/>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r>
                        <a:rPr lang="en-US" sz="2500" dirty="0" smtClean="0">
                          <a:latin typeface="Abadi MT Condensed Extra Bold"/>
                          <a:cs typeface="Abadi MT Condensed Extra Bold"/>
                        </a:rPr>
                        <a:t>Eh-</a:t>
                      </a:r>
                      <a:r>
                        <a:rPr lang="en-US" sz="2500" dirty="0" err="1" smtClean="0">
                          <a:latin typeface="Abadi MT Condensed Extra Bold"/>
                          <a:cs typeface="Abadi MT Condensed Extra Bold"/>
                        </a:rPr>
                        <a:t>conomy</a:t>
                      </a:r>
                      <a:endParaRPr lang="en-US" sz="2500" dirty="0">
                        <a:latin typeface="Abadi MT Condensed Extra Bold"/>
                        <a:cs typeface="Abadi MT Condensed Extra Bold"/>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mpd="sng">
                      <a:noFill/>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500" dirty="0" smtClean="0">
                          <a:latin typeface="Abadi MT Condensed Extra Bold"/>
                          <a:cs typeface="Abadi MT Condensed Extra Bold"/>
                        </a:rPr>
                        <a:t>CONNECT and</a:t>
                      </a:r>
                      <a:r>
                        <a:rPr lang="en-US" sz="2500" baseline="0" dirty="0" smtClean="0">
                          <a:latin typeface="Abadi MT Condensed Extra Bold"/>
                          <a:cs typeface="Abadi MT Condensed Extra Bold"/>
                        </a:rPr>
                        <a:t> APPLY</a:t>
                      </a:r>
                      <a:endParaRPr lang="en-US" sz="2500" dirty="0" smtClean="0">
                        <a:latin typeface="Abadi MT Condensed Extra Bold"/>
                        <a:cs typeface="Abadi MT Condensed Extra Bold"/>
                      </a:endParaRPr>
                    </a:p>
                    <a:p>
                      <a:endParaRPr lang="en-US" sz="2500" dirty="0">
                        <a:latin typeface="Abadi MT Condensed Extra Bold"/>
                        <a:cs typeface="Abadi MT Condensed Extra Bold"/>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mpd="sng">
                      <a:noFill/>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r>
              <a:tr h="1221413">
                <a:tc>
                  <a:txBody>
                    <a:bodyPr/>
                    <a:lstStyle/>
                    <a:p>
                      <a:pPr algn="ctr"/>
                      <a:r>
                        <a:rPr lang="en-US" sz="5000" b="1" dirty="0" smtClean="0">
                          <a:solidFill>
                            <a:srgbClr val="F6DB50"/>
                          </a:solidFill>
                          <a:latin typeface="Arial Narrow"/>
                          <a:cs typeface="Arial Narrow"/>
                          <a:hlinkClick r:id="rId2" action="ppaction://hlinksldjump"/>
                        </a:rPr>
                        <a:t>$100</a:t>
                      </a:r>
                      <a:endParaRPr lang="en-US" sz="5000" b="1" dirty="0" smtClean="0">
                        <a:solidFill>
                          <a:srgbClr val="F6DB50"/>
                        </a:solidFill>
                        <a:latin typeface="Arial Narrow"/>
                        <a:cs typeface="Arial Narrow"/>
                      </a:endParaRPr>
                    </a:p>
                  </a:txBody>
                  <a:tcPr>
                    <a:lnL w="12700" cmpd="sng">
                      <a:noFill/>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3" action="ppaction://hlinksldjump"/>
                        </a:rPr>
                        <a:t>$100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4" action="ppaction://hlinksldjump"/>
                        </a:rPr>
                        <a:t>$100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5" action="ppaction://hlinksldjump"/>
                        </a:rPr>
                        <a:t>$100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6" action="ppaction://hlinksldjump"/>
                        </a:rPr>
                        <a:t>$200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r>
              <a:tr h="1221413">
                <a:tc>
                  <a:txBody>
                    <a:bodyPr/>
                    <a:lstStyle/>
                    <a:p>
                      <a:pPr algn="ctr"/>
                      <a:r>
                        <a:rPr lang="en-US" sz="5000" b="1" dirty="0" smtClean="0">
                          <a:solidFill>
                            <a:srgbClr val="F6DB50"/>
                          </a:solidFill>
                          <a:latin typeface="Arial Narrow"/>
                          <a:cs typeface="Arial Narrow"/>
                          <a:hlinkClick r:id="rId7" action="ppaction://hlinksldjump"/>
                        </a:rPr>
                        <a:t>$200</a:t>
                      </a:r>
                      <a:endParaRPr lang="en-US" sz="5000" b="1" dirty="0">
                        <a:solidFill>
                          <a:srgbClr val="F6DB50"/>
                        </a:solidFill>
                        <a:latin typeface="Arial Narrow"/>
                        <a:cs typeface="Arial Narrow"/>
                      </a:endParaRPr>
                    </a:p>
                  </a:txBody>
                  <a:tcPr>
                    <a:lnL w="12700" cmpd="sng">
                      <a:noFill/>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8" action="ppaction://hlinksldjump"/>
                        </a:rPr>
                        <a:t>$200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9" action="ppaction://hlinksldjump"/>
                        </a:rPr>
                        <a:t>$200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10" action="ppaction://hlinksldjump"/>
                        </a:rPr>
                        <a:t>$200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11" action="ppaction://hlinksldjump"/>
                        </a:rPr>
                        <a:t>$500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r>
              <a:tr h="1221413">
                <a:tc>
                  <a:txBody>
                    <a:bodyPr/>
                    <a:lstStyle/>
                    <a:p>
                      <a:pPr algn="ctr"/>
                      <a:r>
                        <a:rPr lang="en-US" sz="5000" b="1" dirty="0" smtClean="0">
                          <a:latin typeface="Arial Narrow"/>
                          <a:cs typeface="Arial Narrow"/>
                          <a:hlinkClick r:id="rId12" action="ppaction://hlinksldjump"/>
                        </a:rPr>
                        <a:t>$300</a:t>
                      </a:r>
                      <a:endParaRPr lang="en-US" sz="5000" b="1" dirty="0">
                        <a:latin typeface="Arial Narrow"/>
                        <a:cs typeface="Arial Narrow"/>
                      </a:endParaRPr>
                    </a:p>
                  </a:txBody>
                  <a:tcPr>
                    <a:lnL w="12700" cmpd="sng">
                      <a:noFill/>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13" action="ppaction://hlinksldjump"/>
                        </a:rPr>
                        <a:t>$300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14" action="ppaction://hlinksldjump"/>
                        </a:rPr>
                        <a:t>$300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15" action="ppaction://hlinksldjump"/>
                        </a:rPr>
                        <a:t>$300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16" action="ppaction://hlinksldjump"/>
                        </a:rPr>
                        <a:t>$600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r>
              <a:tr h="1221413">
                <a:tc>
                  <a:txBody>
                    <a:bodyPr/>
                    <a:lstStyle/>
                    <a:p>
                      <a:pPr algn="ctr"/>
                      <a:r>
                        <a:rPr lang="en-US" sz="5000" b="1" dirty="0" smtClean="0">
                          <a:latin typeface="Arial Narrow"/>
                          <a:cs typeface="Arial Narrow"/>
                          <a:hlinkClick r:id="rId17" action="ppaction://hlinksldjump"/>
                        </a:rPr>
                        <a:t>$400</a:t>
                      </a:r>
                      <a:endParaRPr lang="en-US" sz="5000" b="1" dirty="0">
                        <a:latin typeface="Arial Narrow"/>
                        <a:cs typeface="Arial Narrow"/>
                      </a:endParaRPr>
                    </a:p>
                  </a:txBody>
                  <a:tcPr>
                    <a:lnL w="12700" cmpd="sng">
                      <a:noFill/>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18" action="ppaction://hlinksldjump"/>
                        </a:rPr>
                        <a:t>$400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19" action="ppaction://hlinksldjump"/>
                        </a:rPr>
                        <a:t>$400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20" action="ppaction://hlinksldjump"/>
                        </a:rPr>
                        <a:t>$400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c>
                  <a:txBody>
                    <a:bodyPr/>
                    <a:lstStyle/>
                    <a:p>
                      <a:pPr algn="ctr"/>
                      <a:r>
                        <a:rPr lang="en-US" sz="5000" b="1" dirty="0" smtClean="0">
                          <a:latin typeface="Arial Narrow"/>
                          <a:cs typeface="Arial Narrow"/>
                          <a:hlinkClick r:id="rId21" action="ppaction://hlinksldjump"/>
                        </a:rPr>
                        <a:t>$700</a:t>
                      </a:r>
                      <a:endParaRPr lang="en-US" sz="5000" b="1" dirty="0">
                        <a:latin typeface="Arial Narrow"/>
                        <a:cs typeface="Arial Narrow"/>
                      </a:endParaRPr>
                    </a:p>
                  </a:txBody>
                  <a:tcPr>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366FF"/>
                    </a:solidFill>
                  </a:tcPr>
                </a:tc>
              </a:tr>
            </a:tbl>
          </a:graphicData>
        </a:graphic>
      </p:graphicFrame>
    </p:spTree>
    <p:extLst>
      <p:ext uri="{BB962C8B-B14F-4D97-AF65-F5344CB8AC3E}">
        <p14:creationId xmlns:p14="http://schemas.microsoft.com/office/powerpoint/2010/main" val="2558808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The quantity of good or service that CONSUMERS are willing to buy at a particular price</a:t>
            </a:r>
            <a:endParaRPr lang="en-US"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32046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demand?</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17461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The quantity of good or service that BUSINESSES are willing to provide for range of prices people are willing to pay.</a:t>
            </a:r>
            <a:endParaRPr lang="en-US"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53134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supply?</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3643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According to the </a:t>
            </a:r>
            <a:r>
              <a:rPr lang="en-US" b="1" dirty="0" smtClean="0">
                <a:latin typeface="Arial Narrow"/>
                <a:cs typeface="Arial Narrow"/>
              </a:rPr>
              <a:t>law of demand</a:t>
            </a:r>
            <a:r>
              <a:rPr lang="en-US" dirty="0" smtClean="0">
                <a:latin typeface="Arial Narrow"/>
                <a:cs typeface="Arial Narrow"/>
              </a:rPr>
              <a:t>, when prices are low, consumers buy more and demand goes ____.</a:t>
            </a:r>
            <a:endParaRPr lang="en-US"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06342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up?</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46953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According to what law that states if people are willing to pay more for a product, then businesses are willing to produce more of that product to increase revenue?</a:t>
            </a:r>
            <a:endParaRPr lang="en-US" b="1"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32818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the law of supply?</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69917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Autofit/>
          </a:bodyPr>
          <a:lstStyle/>
          <a:p>
            <a:pPr algn="l"/>
            <a:r>
              <a:rPr lang="en-US" sz="4000" dirty="0">
                <a:latin typeface="Arial Narrow"/>
                <a:cs typeface="Arial Narrow"/>
              </a:rPr>
              <a:t>When starting a business, you need to finance your business (</a:t>
            </a:r>
            <a:r>
              <a:rPr lang="en-US" sz="4000" dirty="0" err="1">
                <a:latin typeface="Arial Narrow"/>
                <a:cs typeface="Arial Narrow"/>
              </a:rPr>
              <a:t>i.e</a:t>
            </a:r>
            <a:r>
              <a:rPr lang="en-US" sz="4000" dirty="0">
                <a:latin typeface="Arial Narrow"/>
                <a:cs typeface="Arial Narrow"/>
              </a:rPr>
              <a:t> </a:t>
            </a:r>
            <a:r>
              <a:rPr lang="en-US" sz="4000" dirty="0" smtClean="0">
                <a:latin typeface="Arial Narrow"/>
                <a:cs typeface="Arial Narrow"/>
              </a:rPr>
              <a:t>money </a:t>
            </a:r>
            <a:r>
              <a:rPr lang="en-US" sz="4000" dirty="0">
                <a:latin typeface="Arial Narrow"/>
                <a:cs typeface="Arial Narrow"/>
              </a:rPr>
              <a:t>to start you business) What are the two types of financing called?</a:t>
            </a: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5219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a:t>
            </a:r>
            <a:r>
              <a:rPr lang="en-US" dirty="0">
                <a:latin typeface="Arial Narrow"/>
                <a:cs typeface="Arial Narrow"/>
              </a:rPr>
              <a:t> </a:t>
            </a:r>
            <a:r>
              <a:rPr lang="en-US" dirty="0" smtClean="0">
                <a:latin typeface="Arial Narrow"/>
                <a:cs typeface="Arial Narrow"/>
              </a:rPr>
              <a:t>equity and debt financing?</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59622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r>
              <a:rPr lang="en-US" sz="5000" dirty="0" smtClean="0">
                <a:latin typeface="Arial Narrow"/>
                <a:cs typeface="Arial Narrow"/>
              </a:rPr>
              <a:t>Your company’s cost of generating the revenue exceeds income earned from sales</a:t>
            </a:r>
            <a:endParaRPr lang="en-US" sz="5000"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24855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Autofit/>
          </a:bodyPr>
          <a:lstStyle/>
          <a:p>
            <a:r>
              <a:rPr lang="en-US" sz="3000" dirty="0">
                <a:latin typeface="Arial Narrow"/>
                <a:cs typeface="Arial Narrow"/>
              </a:rPr>
              <a:t>Nikki Spencer has a small chain of clothes shops in the East Midland. Her biggest problem has been to raise capital to expand. Her only options have been to use her existing savings or to go the bank and borrow money but this costs interest as well. She is also aware that if she builds up debts she could suffer from unlimited liability. This means that she could lose her house as she is responsible for the debts. She has however really enjoyed the ability to make her own decisions, nobody is telling her what to do. Also as the sole owner, after she has paid her bills she can keep all of the profits.  Use this scenario and list </a:t>
            </a:r>
            <a:r>
              <a:rPr lang="en-US" sz="3000" dirty="0" smtClean="0">
                <a:latin typeface="Arial Narrow"/>
                <a:cs typeface="Arial Narrow"/>
              </a:rPr>
              <a:t>TWO </a:t>
            </a:r>
            <a:r>
              <a:rPr lang="en-US" sz="3000" dirty="0">
                <a:latin typeface="Arial Narrow"/>
                <a:cs typeface="Arial Narrow"/>
              </a:rPr>
              <a:t>advantage and </a:t>
            </a:r>
            <a:r>
              <a:rPr lang="en-US" sz="3000" dirty="0" smtClean="0">
                <a:latin typeface="Arial Narrow"/>
                <a:cs typeface="Arial Narrow"/>
              </a:rPr>
              <a:t>TWO </a:t>
            </a:r>
            <a:r>
              <a:rPr lang="en-US" sz="3000" dirty="0">
                <a:latin typeface="Arial Narrow"/>
                <a:cs typeface="Arial Narrow"/>
              </a:rPr>
              <a:t>disadvantage of being a sole proprietorship. </a:t>
            </a: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46177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a:latin typeface="Arial Narrow"/>
                <a:cs typeface="Arial Narrow"/>
              </a:rPr>
              <a:t>What is </a:t>
            </a:r>
            <a:r>
              <a:rPr lang="en-US" b="1" dirty="0">
                <a:latin typeface="Arial Narrow"/>
                <a:cs typeface="Arial Narrow"/>
              </a:rPr>
              <a:t>Advantage</a:t>
            </a:r>
            <a:r>
              <a:rPr lang="en-US" dirty="0">
                <a:latin typeface="Arial Narrow"/>
                <a:cs typeface="Arial Narrow"/>
              </a:rPr>
              <a:t>: </a:t>
            </a:r>
            <a:r>
              <a:rPr lang="en-US" dirty="0" smtClean="0">
                <a:latin typeface="Arial Narrow"/>
                <a:cs typeface="Arial Narrow"/>
              </a:rPr>
              <a:t>-You </a:t>
            </a:r>
            <a:r>
              <a:rPr lang="en-US" dirty="0">
                <a:latin typeface="Arial Narrow"/>
                <a:cs typeface="Arial Narrow"/>
              </a:rPr>
              <a:t>are your own boss</a:t>
            </a:r>
            <a:r>
              <a:rPr lang="en-US" dirty="0" smtClean="0">
                <a:latin typeface="Arial Narrow"/>
                <a:cs typeface="Arial Narrow"/>
              </a:rPr>
              <a:t> -Profits </a:t>
            </a:r>
            <a:r>
              <a:rPr lang="en-US" dirty="0">
                <a:latin typeface="Arial Narrow"/>
                <a:cs typeface="Arial Narrow"/>
              </a:rPr>
              <a:t>don’t have to be shared </a:t>
            </a:r>
            <a:r>
              <a:rPr lang="en-US" b="1" dirty="0">
                <a:latin typeface="Arial Narrow"/>
                <a:cs typeface="Arial Narrow"/>
              </a:rPr>
              <a:t>Disadvantage</a:t>
            </a:r>
            <a:r>
              <a:rPr lang="en-US" dirty="0">
                <a:latin typeface="Arial Narrow"/>
                <a:cs typeface="Arial Narrow"/>
              </a:rPr>
              <a:t>: </a:t>
            </a:r>
            <a:r>
              <a:rPr lang="en-US" dirty="0" smtClean="0">
                <a:latin typeface="Arial Narrow"/>
                <a:cs typeface="Arial Narrow"/>
              </a:rPr>
              <a:t>-Difficult </a:t>
            </a:r>
            <a:r>
              <a:rPr lang="en-US" dirty="0">
                <a:latin typeface="Arial Narrow"/>
                <a:cs typeface="Arial Narrow"/>
              </a:rPr>
              <a:t>of raising capital 					-</a:t>
            </a:r>
            <a:r>
              <a:rPr lang="en-US" dirty="0" smtClean="0">
                <a:latin typeface="Arial Narrow"/>
                <a:cs typeface="Arial Narrow"/>
              </a:rPr>
              <a:t>Unlimited </a:t>
            </a:r>
            <a:r>
              <a:rPr lang="en-US" dirty="0">
                <a:latin typeface="Arial Narrow"/>
                <a:cs typeface="Arial Narrow"/>
              </a:rPr>
              <a:t>liability</a:t>
            </a:r>
            <a:r>
              <a:rPr lang="en-US" dirty="0" smtClean="0">
                <a:latin typeface="Arial Narrow"/>
                <a:cs typeface="Arial Narrow"/>
              </a:rPr>
              <a:t>?</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03472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pPr algn="l"/>
            <a:r>
              <a:rPr lang="en-US" sz="2700" dirty="0" err="1">
                <a:latin typeface="Arial Narrow"/>
                <a:cs typeface="Arial Narrow"/>
              </a:rPr>
              <a:t>Scuffy</a:t>
            </a:r>
            <a:r>
              <a:rPr lang="en-US" sz="2700" dirty="0">
                <a:latin typeface="Arial Narrow"/>
                <a:cs typeface="Arial Narrow"/>
              </a:rPr>
              <a:t> the Tugboat is a family-run business that makes tugboats. It was formed as a partnership in 1986 by the three McLaughlin </a:t>
            </a:r>
            <a:r>
              <a:rPr lang="en-US" sz="2700" dirty="0" smtClean="0">
                <a:latin typeface="Arial Narrow"/>
                <a:cs typeface="Arial Narrow"/>
              </a:rPr>
              <a:t>bothers. </a:t>
            </a:r>
            <a:r>
              <a:rPr lang="en-US" sz="2700" dirty="0">
                <a:latin typeface="Arial Narrow"/>
                <a:cs typeface="Arial Narrow"/>
              </a:rPr>
              <a:t>Their first tugboat is still towing ships in Boston harbor, and over the years, success has allowed them to grow the </a:t>
            </a:r>
            <a:r>
              <a:rPr lang="en-US" sz="2700" dirty="0" smtClean="0">
                <a:latin typeface="Arial Narrow"/>
                <a:cs typeface="Arial Narrow"/>
              </a:rPr>
              <a:t>company. </a:t>
            </a:r>
            <a:r>
              <a:rPr lang="en-US" sz="2700" dirty="0">
                <a:latin typeface="Arial Narrow"/>
                <a:cs typeface="Arial Narrow"/>
              </a:rPr>
              <a:t>Last year’s sales were more than $7 million. Now, however, they want to double production by expanding their factory by twenty-four square feet. They estimate a cost of about $1 million, yet a bigger facility would enable them to avoid late-delivery penalties that can run up to $2,000 a day. They’re not sure, however, about the best way to raise the needed funds. None of the brothers has $1 million on hand, and </a:t>
            </a:r>
            <a:r>
              <a:rPr lang="en-US" sz="2700" dirty="0" smtClean="0">
                <a:latin typeface="Arial Narrow"/>
                <a:cs typeface="Arial Narrow"/>
              </a:rPr>
              <a:t>lenders and local banks are </a:t>
            </a:r>
            <a:r>
              <a:rPr lang="en-US" sz="2700" dirty="0">
                <a:latin typeface="Arial Narrow"/>
                <a:cs typeface="Arial Narrow"/>
              </a:rPr>
              <a:t>often hesitant to loan money to </a:t>
            </a:r>
            <a:r>
              <a:rPr lang="en-US" sz="2700" dirty="0" smtClean="0">
                <a:latin typeface="Arial Narrow"/>
                <a:cs typeface="Arial Narrow"/>
              </a:rPr>
              <a:t>shipbuilders. </a:t>
            </a:r>
            <a:br>
              <a:rPr lang="en-US" sz="2700" dirty="0" smtClean="0">
                <a:latin typeface="Arial Narrow"/>
                <a:cs typeface="Arial Narrow"/>
              </a:rPr>
            </a:br>
            <a:r>
              <a:rPr lang="en-US" sz="2700" dirty="0">
                <a:latin typeface="Arial Narrow"/>
                <a:cs typeface="Arial Narrow"/>
              </a:rPr>
              <a:t/>
            </a:r>
            <a:br>
              <a:rPr lang="en-US" sz="2700" dirty="0">
                <a:latin typeface="Arial Narrow"/>
                <a:cs typeface="Arial Narrow"/>
              </a:rPr>
            </a:br>
            <a:r>
              <a:rPr lang="en-US" sz="2700" dirty="0" smtClean="0">
                <a:latin typeface="Arial Narrow"/>
                <a:cs typeface="Arial Narrow"/>
              </a:rPr>
              <a:t>What business ownership would you recommend to </a:t>
            </a:r>
            <a:r>
              <a:rPr lang="en-US" sz="2700" dirty="0" err="1" smtClean="0">
                <a:latin typeface="Arial Narrow"/>
                <a:cs typeface="Arial Narrow"/>
              </a:rPr>
              <a:t>Scuffy</a:t>
            </a:r>
            <a:r>
              <a:rPr lang="en-US" sz="2700" dirty="0" smtClean="0">
                <a:latin typeface="Arial Narrow"/>
                <a:cs typeface="Arial Narrow"/>
              </a:rPr>
              <a:t> the Tugboat? </a:t>
            </a:r>
            <a:endParaRPr lang="en-US" sz="2700"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70864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private corporation?</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91674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pPr algn="l"/>
            <a:r>
              <a:rPr lang="en-US" sz="4000" dirty="0">
                <a:latin typeface="Arial Narrow"/>
                <a:cs typeface="Arial Narrow"/>
              </a:rPr>
              <a:t>Meet Francine. She wants to start a business but doesn't have any experience in running a business and doesn't really have a killer idea for a business. While she's willing to take a degree of risk in starting a new business, she doesn't want to go too far out on a limb</a:t>
            </a:r>
            <a:r>
              <a:rPr lang="en-US" sz="4000" dirty="0" smtClean="0">
                <a:latin typeface="Arial Narrow"/>
                <a:cs typeface="Arial Narrow"/>
              </a:rPr>
              <a:t>. What type of ownership is best for her and list ONE advantage of this ownership?</a:t>
            </a:r>
            <a:endParaRPr lang="en-US" sz="4000"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16046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franchise</a:t>
            </a:r>
            <a:br>
              <a:rPr lang="en-US" dirty="0" smtClean="0">
                <a:latin typeface="Arial Narrow"/>
                <a:cs typeface="Arial Narrow"/>
              </a:rPr>
            </a:br>
            <a:r>
              <a:rPr lang="en-US" dirty="0" smtClean="0">
                <a:latin typeface="Arial Narrow"/>
                <a:cs typeface="Arial Narrow"/>
              </a:rPr>
              <a:t>Advantage: in franchise, most of the work has already been done, so she has to just follow instructions</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4628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This </a:t>
            </a:r>
            <a:r>
              <a:rPr lang="en-US" dirty="0">
                <a:latin typeface="Arial Narrow"/>
                <a:cs typeface="Arial Narrow"/>
              </a:rPr>
              <a:t>sector of an economy involves the extraction of raw materials from the Earth. A worker in this sector includes farmers and coal miners. </a:t>
            </a: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66768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a primary sector?</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557354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
            </a:r>
            <a:br>
              <a:rPr lang="en-US" dirty="0" smtClean="0">
                <a:latin typeface="Arial Narrow"/>
                <a:cs typeface="Arial Narrow"/>
              </a:rPr>
            </a:br>
            <a:r>
              <a:rPr lang="en-US" dirty="0" smtClean="0">
                <a:latin typeface="Arial Narrow"/>
                <a:cs typeface="Arial Narrow"/>
              </a:rPr>
              <a:t>For the given graph, during which period is the economy</a:t>
            </a:r>
            <a:r>
              <a:rPr lang="en-US" dirty="0">
                <a:latin typeface="Arial Narrow"/>
                <a:cs typeface="Arial Narrow"/>
              </a:rPr>
              <a:t> </a:t>
            </a:r>
            <a:r>
              <a:rPr lang="en-US" dirty="0" smtClean="0">
                <a:latin typeface="Arial Narrow"/>
                <a:cs typeface="Arial Narrow"/>
              </a:rPr>
              <a:t>considered to be in a recession? </a:t>
            </a:r>
            <a:br>
              <a:rPr lang="en-US" dirty="0" smtClean="0">
                <a:latin typeface="Arial Narrow"/>
                <a:cs typeface="Arial Narrow"/>
              </a:rPr>
            </a:br>
            <a:r>
              <a:rPr lang="en-US" dirty="0" smtClean="0">
                <a:latin typeface="Arial Narrow"/>
                <a:cs typeface="Arial Narrow"/>
              </a:rPr>
              <a:t/>
            </a:r>
            <a:br>
              <a:rPr lang="en-US" dirty="0" smtClean="0">
                <a:latin typeface="Arial Narrow"/>
                <a:cs typeface="Arial Narrow"/>
              </a:rPr>
            </a:br>
            <a:r>
              <a:rPr lang="en-US" dirty="0">
                <a:latin typeface="Arial Narrow"/>
                <a:cs typeface="Arial Narrow"/>
              </a:rPr>
              <a:t/>
            </a:r>
            <a:br>
              <a:rPr lang="en-US" dirty="0">
                <a:latin typeface="Arial Narrow"/>
                <a:cs typeface="Arial Narrow"/>
              </a:rPr>
            </a:br>
            <a:r>
              <a:rPr lang="en-US" dirty="0" smtClean="0">
                <a:latin typeface="Arial Narrow"/>
                <a:cs typeface="Arial Narrow"/>
              </a:rPr>
              <a:t/>
            </a:r>
            <a:br>
              <a:rPr lang="en-US" dirty="0" smtClean="0">
                <a:latin typeface="Arial Narrow"/>
                <a:cs typeface="Arial Narrow"/>
              </a:rPr>
            </a:br>
            <a:r>
              <a:rPr lang="en-US" dirty="0" smtClean="0">
                <a:latin typeface="Arial Narrow"/>
                <a:cs typeface="Arial Narrow"/>
              </a:rPr>
              <a:t/>
            </a:r>
            <a:br>
              <a:rPr lang="en-US" dirty="0" smtClean="0">
                <a:latin typeface="Arial Narrow"/>
                <a:cs typeface="Arial Narrow"/>
              </a:rPr>
            </a:br>
            <a:r>
              <a:rPr lang="en-US" dirty="0" smtClean="0">
                <a:latin typeface="Arial Narrow"/>
                <a:cs typeface="Arial Narrow"/>
              </a:rPr>
              <a:t> </a:t>
            </a:r>
            <a:endParaRPr lang="en-US"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pic>
        <p:nvPicPr>
          <p:cNvPr id="6" name="Picture 5" descr="ch05_ha_q1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4543" y="3374496"/>
            <a:ext cx="5167771" cy="3067268"/>
          </a:xfrm>
          <a:prstGeom prst="rect">
            <a:avLst/>
          </a:prstGeom>
        </p:spPr>
      </p:pic>
    </p:spTree>
    <p:extLst>
      <p:ext uri="{BB962C8B-B14F-4D97-AF65-F5344CB8AC3E}">
        <p14:creationId xmlns:p14="http://schemas.microsoft.com/office/powerpoint/2010/main" val="131262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period C to E?</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1139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r>
              <a:rPr lang="en-US" sz="5000" dirty="0" smtClean="0">
                <a:latin typeface="Arial Narrow"/>
                <a:cs typeface="Arial Narrow"/>
              </a:rPr>
              <a:t>What is a loss? </a:t>
            </a:r>
            <a:endParaRPr lang="en-US" sz="5000"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045124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pPr algn="l"/>
            <a:r>
              <a:rPr lang="en-US" dirty="0" smtClean="0">
                <a:latin typeface="Arial Narrow"/>
                <a:cs typeface="Arial Narrow"/>
              </a:rPr>
              <a:t/>
            </a:r>
            <a:br>
              <a:rPr lang="en-US" dirty="0" smtClean="0">
                <a:latin typeface="Arial Narrow"/>
                <a:cs typeface="Arial Narrow"/>
              </a:rPr>
            </a:br>
            <a:r>
              <a:rPr lang="en-US" dirty="0" smtClean="0">
                <a:latin typeface="Arial Narrow"/>
                <a:cs typeface="Arial Narrow"/>
              </a:rPr>
              <a:t>Pick the correct choice:</a:t>
            </a:r>
            <a:br>
              <a:rPr lang="en-US" dirty="0" smtClean="0">
                <a:latin typeface="Arial Narrow"/>
                <a:cs typeface="Arial Narrow"/>
              </a:rPr>
            </a:br>
            <a:r>
              <a:rPr lang="en-US" dirty="0" smtClean="0">
                <a:latin typeface="Arial Narrow"/>
                <a:cs typeface="Arial Narrow"/>
              </a:rPr>
              <a:t>Economists define depression as:</a:t>
            </a:r>
            <a:br>
              <a:rPr lang="en-US" dirty="0" smtClean="0">
                <a:latin typeface="Arial Narrow"/>
                <a:cs typeface="Arial Narrow"/>
              </a:rPr>
            </a:br>
            <a:r>
              <a:rPr lang="en-US" dirty="0" smtClean="0">
                <a:latin typeface="Arial Narrow"/>
                <a:cs typeface="Arial Narrow"/>
              </a:rPr>
              <a:t>a) the same as a recession</a:t>
            </a:r>
            <a:br>
              <a:rPr lang="en-US" dirty="0" smtClean="0">
                <a:latin typeface="Arial Narrow"/>
                <a:cs typeface="Arial Narrow"/>
              </a:rPr>
            </a:br>
            <a:r>
              <a:rPr lang="en-US" dirty="0" smtClean="0">
                <a:latin typeface="Arial Narrow"/>
                <a:cs typeface="Arial Narrow"/>
              </a:rPr>
              <a:t>b) a common economic event</a:t>
            </a:r>
            <a:br>
              <a:rPr lang="en-US" dirty="0" smtClean="0">
                <a:latin typeface="Arial Narrow"/>
                <a:cs typeface="Arial Narrow"/>
              </a:rPr>
            </a:br>
            <a:r>
              <a:rPr lang="en-US" dirty="0" smtClean="0">
                <a:latin typeface="Arial Narrow"/>
                <a:cs typeface="Arial Narrow"/>
              </a:rPr>
              <a:t>c) a common psychological illness</a:t>
            </a:r>
            <a:br>
              <a:rPr lang="en-US" dirty="0" smtClean="0">
                <a:latin typeface="Arial Narrow"/>
                <a:cs typeface="Arial Narrow"/>
              </a:rPr>
            </a:br>
            <a:r>
              <a:rPr lang="en-US" dirty="0" smtClean="0">
                <a:latin typeface="Arial Narrow"/>
                <a:cs typeface="Arial Narrow"/>
              </a:rPr>
              <a:t>d) a prolonged period where GDP falls more than 10% than a recession</a:t>
            </a:r>
            <a:br>
              <a:rPr lang="en-US" dirty="0" smtClean="0">
                <a:latin typeface="Arial Narrow"/>
                <a:cs typeface="Arial Narrow"/>
              </a:rPr>
            </a:br>
            <a:r>
              <a:rPr lang="en-US" dirty="0" smtClean="0">
                <a:latin typeface="Arial Narrow"/>
                <a:cs typeface="Arial Narrow"/>
              </a:rPr>
              <a:t>e) unemployment rate higher than 20%</a:t>
            </a:r>
            <a:br>
              <a:rPr lang="en-US" dirty="0" smtClean="0">
                <a:latin typeface="Arial Narrow"/>
                <a:cs typeface="Arial Narrow"/>
              </a:rPr>
            </a:br>
            <a:endParaRPr lang="en-US"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469144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is d)?</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274624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
            </a:r>
            <a:br>
              <a:rPr lang="en-US" dirty="0" smtClean="0">
                <a:latin typeface="Arial Narrow"/>
                <a:cs typeface="Arial Narrow"/>
              </a:rPr>
            </a:br>
            <a:r>
              <a:rPr lang="en-US" dirty="0" smtClean="0">
                <a:latin typeface="Arial Narrow"/>
                <a:cs typeface="Arial Narrow"/>
              </a:rPr>
              <a:t>According to this chart, which year experienced a peak in the business cycle? </a:t>
            </a:r>
            <a:br>
              <a:rPr lang="en-US" dirty="0" smtClean="0">
                <a:latin typeface="Arial Narrow"/>
                <a:cs typeface="Arial Narrow"/>
              </a:rPr>
            </a:br>
            <a:r>
              <a:rPr lang="en-US" dirty="0">
                <a:latin typeface="Arial Narrow"/>
                <a:cs typeface="Arial Narrow"/>
              </a:rPr>
              <a:t/>
            </a:r>
            <a:br>
              <a:rPr lang="en-US" dirty="0">
                <a:latin typeface="Arial Narrow"/>
                <a:cs typeface="Arial Narrow"/>
              </a:rPr>
            </a:br>
            <a:r>
              <a:rPr lang="en-US" dirty="0" smtClean="0">
                <a:latin typeface="Arial Narrow"/>
                <a:cs typeface="Arial Narrow"/>
              </a:rPr>
              <a:t/>
            </a:r>
            <a:br>
              <a:rPr lang="en-US" dirty="0" smtClean="0">
                <a:latin typeface="Arial Narrow"/>
                <a:cs typeface="Arial Narrow"/>
              </a:rPr>
            </a:br>
            <a:r>
              <a:rPr lang="en-US" dirty="0" smtClean="0">
                <a:latin typeface="Arial Narrow"/>
                <a:cs typeface="Arial Narrow"/>
              </a:rPr>
              <a:t> </a:t>
            </a:r>
            <a:endParaRPr lang="en-US"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pic>
        <p:nvPicPr>
          <p:cNvPr id="3" name="Picture 2" descr="Screen_shot_2012-08-27_at_2.20.53_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7177" y="3905315"/>
            <a:ext cx="6425276" cy="2464521"/>
          </a:xfrm>
          <a:prstGeom prst="rect">
            <a:avLst/>
          </a:prstGeom>
        </p:spPr>
      </p:pic>
    </p:spTree>
    <p:extLst>
      <p:ext uri="{BB962C8B-B14F-4D97-AF65-F5344CB8AC3E}">
        <p14:creationId xmlns:p14="http://schemas.microsoft.com/office/powerpoint/2010/main" val="25520082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pPr algn="l"/>
            <a:r>
              <a:rPr lang="en-US" dirty="0" smtClean="0">
                <a:latin typeface="Arial Narrow"/>
                <a:cs typeface="Arial Narrow"/>
              </a:rPr>
              <a:t>			What is year 1993?</a:t>
            </a:r>
            <a:br>
              <a:rPr lang="en-US" dirty="0" smtClean="0">
                <a:latin typeface="Arial Narrow"/>
                <a:cs typeface="Arial Narrow"/>
              </a:rPr>
            </a:br>
            <a:r>
              <a:rPr lang="en-US" dirty="0" smtClean="0">
                <a:latin typeface="Arial Narrow"/>
                <a:cs typeface="Arial Narrow"/>
              </a:rPr>
              <a:t> </a:t>
            </a:r>
            <a:br>
              <a:rPr lang="en-US" dirty="0" smtClean="0">
                <a:latin typeface="Arial Narrow"/>
                <a:cs typeface="Arial Narrow"/>
              </a:rPr>
            </a:br>
            <a:r>
              <a:rPr lang="en-US" dirty="0" smtClean="0">
                <a:latin typeface="Arial Narrow"/>
                <a:cs typeface="Arial Narrow"/>
              </a:rPr>
              <a:t/>
            </a:r>
            <a:br>
              <a:rPr lang="en-US" dirty="0" smtClean="0">
                <a:latin typeface="Arial Narrow"/>
                <a:cs typeface="Arial Narrow"/>
              </a:rPr>
            </a:br>
            <a:r>
              <a:rPr lang="en-US" dirty="0" smtClean="0">
                <a:latin typeface="Arial Narrow"/>
                <a:cs typeface="Arial Narrow"/>
              </a:rPr>
              <a:t>  </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117690" y="6186991"/>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pic>
        <p:nvPicPr>
          <p:cNvPr id="3" name="Picture 2" descr="Screen_shot_2012-08-27_at_2.20.53_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640" y="3050909"/>
            <a:ext cx="6584754" cy="3301272"/>
          </a:xfrm>
          <a:prstGeom prst="rect">
            <a:avLst/>
          </a:prstGeom>
          <a:ln>
            <a:solidFill>
              <a:srgbClr val="FFFF00"/>
            </a:solidFill>
          </a:ln>
        </p:spPr>
      </p:pic>
      <p:graphicFrame>
        <p:nvGraphicFramePr>
          <p:cNvPr id="8" name="Table 7"/>
          <p:cNvGraphicFramePr>
            <a:graphicFrameLocks noGrp="1"/>
          </p:cNvGraphicFramePr>
          <p:nvPr>
            <p:extLst>
              <p:ext uri="{D42A27DB-BD31-4B8C-83A1-F6EECF244321}">
                <p14:modId xmlns:p14="http://schemas.microsoft.com/office/powerpoint/2010/main" val="2596274396"/>
              </p:ext>
            </p:extLst>
          </p:nvPr>
        </p:nvGraphicFramePr>
        <p:xfrm>
          <a:off x="1402759" y="4474053"/>
          <a:ext cx="6103899" cy="436030"/>
        </p:xfrm>
        <a:graphic>
          <a:graphicData uri="http://schemas.openxmlformats.org/drawingml/2006/table">
            <a:tbl>
              <a:tblPr/>
              <a:tblGrid>
                <a:gridCol w="6103899"/>
              </a:tblGrid>
              <a:tr h="436030">
                <a:tc>
                  <a:txBody>
                    <a:bodyPr/>
                    <a:lstStyle/>
                    <a:p>
                      <a:endParaRPr 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tr>
            </a:tbl>
          </a:graphicData>
        </a:graphic>
      </p:graphicFrame>
    </p:spTree>
    <p:extLst>
      <p:ext uri="{BB962C8B-B14F-4D97-AF65-F5344CB8AC3E}">
        <p14:creationId xmlns:p14="http://schemas.microsoft.com/office/powerpoint/2010/main" val="36711515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These ads appeal to which category(</a:t>
            </a:r>
            <a:r>
              <a:rPr lang="en-US" dirty="0" err="1" smtClean="0">
                <a:latin typeface="Arial Narrow"/>
                <a:cs typeface="Arial Narrow"/>
              </a:rPr>
              <a:t>ies</a:t>
            </a:r>
            <a:r>
              <a:rPr lang="en-US" dirty="0" smtClean="0">
                <a:latin typeface="Arial Narrow"/>
                <a:cs typeface="Arial Narrow"/>
              </a:rPr>
              <a:t>) of Maslow’s hierarchy?</a:t>
            </a:r>
            <a:br>
              <a:rPr lang="en-US" dirty="0" smtClean="0">
                <a:latin typeface="Arial Narrow"/>
                <a:cs typeface="Arial Narrow"/>
              </a:rPr>
            </a:br>
            <a:r>
              <a:rPr lang="en-US" dirty="0" smtClean="0">
                <a:latin typeface="Arial Narrow"/>
                <a:cs typeface="Arial Narrow"/>
              </a:rPr>
              <a:t/>
            </a:r>
            <a:br>
              <a:rPr lang="en-US" dirty="0" smtClean="0">
                <a:latin typeface="Arial Narrow"/>
                <a:cs typeface="Arial Narrow"/>
              </a:rPr>
            </a:br>
            <a:r>
              <a:rPr lang="en-US" dirty="0">
                <a:latin typeface="Arial Narrow"/>
                <a:cs typeface="Arial Narrow"/>
              </a:rPr>
              <a:t/>
            </a:r>
            <a:br>
              <a:rPr lang="en-US" dirty="0">
                <a:latin typeface="Arial Narrow"/>
                <a:cs typeface="Arial Narrow"/>
              </a:rPr>
            </a:br>
            <a:r>
              <a:rPr lang="en-US" dirty="0" smtClean="0">
                <a:latin typeface="Arial Narrow"/>
                <a:cs typeface="Arial Narrow"/>
              </a:rPr>
              <a:t/>
            </a:r>
            <a:br>
              <a:rPr lang="en-US" dirty="0" smtClean="0">
                <a:latin typeface="Arial Narrow"/>
                <a:cs typeface="Arial Narrow"/>
              </a:rPr>
            </a:br>
            <a:r>
              <a:rPr lang="en-US" dirty="0">
                <a:latin typeface="Arial Narrow"/>
                <a:cs typeface="Arial Narrow"/>
              </a:rPr>
              <a:t/>
            </a:r>
            <a:br>
              <a:rPr lang="en-US" dirty="0">
                <a:latin typeface="Arial Narrow"/>
                <a:cs typeface="Arial Narrow"/>
              </a:rPr>
            </a:br>
            <a:r>
              <a:rPr lang="en-US" dirty="0" smtClean="0">
                <a:latin typeface="Arial Narrow"/>
                <a:cs typeface="Arial Narrow"/>
              </a:rPr>
              <a:t/>
            </a:r>
            <a:br>
              <a:rPr lang="en-US" dirty="0" smtClean="0">
                <a:latin typeface="Arial Narrow"/>
                <a:cs typeface="Arial Narrow"/>
              </a:rPr>
            </a:br>
            <a:endParaRPr lang="en-US"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pic>
        <p:nvPicPr>
          <p:cNvPr id="3" name="Picture 2" descr="alfie_leon_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0" y="2218066"/>
            <a:ext cx="3271130" cy="4289853"/>
          </a:xfrm>
          <a:prstGeom prst="rect">
            <a:avLst/>
          </a:prstGeom>
        </p:spPr>
      </p:pic>
      <p:pic>
        <p:nvPicPr>
          <p:cNvPr id="6" name="Picture 5" descr="allstate-agent-ad-79647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5420" y="2218066"/>
            <a:ext cx="3648008" cy="4289853"/>
          </a:xfrm>
          <a:prstGeom prst="rect">
            <a:avLst/>
          </a:prstGeom>
        </p:spPr>
      </p:pic>
    </p:spTree>
    <p:extLst>
      <p:ext uri="{BB962C8B-B14F-4D97-AF65-F5344CB8AC3E}">
        <p14:creationId xmlns:p14="http://schemas.microsoft.com/office/powerpoint/2010/main" val="32794624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pPr algn="l"/>
            <a:r>
              <a:rPr lang="en-US" dirty="0" smtClean="0">
                <a:latin typeface="Arial Narrow"/>
                <a:cs typeface="Arial Narrow"/>
              </a:rPr>
              <a:t>			What is love and belonging</a:t>
            </a:r>
            <a:br>
              <a:rPr lang="en-US" dirty="0" smtClean="0">
                <a:latin typeface="Arial Narrow"/>
                <a:cs typeface="Arial Narrow"/>
              </a:rPr>
            </a:br>
            <a:r>
              <a:rPr lang="en-US" dirty="0">
                <a:latin typeface="Arial Narrow"/>
                <a:cs typeface="Arial Narrow"/>
              </a:rPr>
              <a:t>	</a:t>
            </a:r>
            <a:r>
              <a:rPr lang="en-US" dirty="0" smtClean="0">
                <a:latin typeface="Arial Narrow"/>
                <a:cs typeface="Arial Narrow"/>
              </a:rPr>
              <a:t>(E-harmony ad) and safety (Allstate 		ad)?</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117690" y="6186991"/>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351670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r>
              <a:rPr lang="en-US" dirty="0" smtClean="0">
                <a:latin typeface="Arial Narrow"/>
                <a:cs typeface="Arial Narrow"/>
              </a:rPr>
              <a:t>What type of management include job titles such as division manager, branch manger, and site manager?</a:t>
            </a:r>
            <a:endParaRPr lang="en-US"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789504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pPr algn="l"/>
            <a:r>
              <a:rPr lang="en-US" dirty="0">
                <a:latin typeface="Arial Narrow"/>
                <a:cs typeface="Arial Narrow"/>
              </a:rPr>
              <a:t>	</a:t>
            </a:r>
            <a:r>
              <a:rPr lang="en-US" dirty="0" smtClean="0">
                <a:latin typeface="Arial Narrow"/>
                <a:cs typeface="Arial Narrow"/>
              </a:rPr>
              <a:t>	What is Middle-Level Management? </a:t>
            </a:r>
            <a:endParaRPr lang="en-US" dirty="0">
              <a:latin typeface="Arial Narrow"/>
              <a:cs typeface="Arial Narrow"/>
            </a:endParaRPr>
          </a:p>
        </p:txBody>
      </p:sp>
      <p:sp>
        <p:nvSpPr>
          <p:cNvPr id="4" name="Action Button: Home 3">
            <a:hlinkClick r:id="" action="ppaction://hlinkshowjump?jump=firstslide" highlightClick="1"/>
          </p:cNvPr>
          <p:cNvSpPr/>
          <p:nvPr/>
        </p:nvSpPr>
        <p:spPr>
          <a:xfrm>
            <a:off x="117690" y="6186991"/>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434096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pPr algn="l"/>
            <a:r>
              <a:rPr lang="en-US" sz="4500" dirty="0">
                <a:latin typeface="Arial Narrow"/>
                <a:cs typeface="Arial Narrow"/>
              </a:rPr>
              <a:t>What is the real GDP per capita of an economy that has 20 people and real GDP of $1,000,000?</a:t>
            </a: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789504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pPr algn="l"/>
            <a:r>
              <a:rPr lang="en-US" sz="5000" dirty="0" smtClean="0">
                <a:latin typeface="Arial Narrow"/>
                <a:cs typeface="Arial Narrow"/>
              </a:rPr>
              <a:t>					What is 50, 000?</a:t>
            </a:r>
            <a:endParaRPr lang="en-US" sz="5000" dirty="0">
              <a:latin typeface="Arial Narrow"/>
              <a:cs typeface="Arial Narrow"/>
            </a:endParaRPr>
          </a:p>
        </p:txBody>
      </p:sp>
      <p:sp>
        <p:nvSpPr>
          <p:cNvPr id="4" name="Action Button: Home 3">
            <a:hlinkClick r:id="" action="ppaction://hlinkshowjump?jump=firstslide" highlightClick="1"/>
          </p:cNvPr>
          <p:cNvSpPr/>
          <p:nvPr/>
        </p:nvSpPr>
        <p:spPr>
          <a:xfrm>
            <a:off x="117690" y="6186991"/>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43409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r>
              <a:rPr lang="en-US" sz="5000" dirty="0" smtClean="0">
                <a:latin typeface="Arial Narrow"/>
                <a:cs typeface="Arial Narrow"/>
              </a:rPr>
              <a:t>A business is said to have this if they have the power to raise prices without losing customers</a:t>
            </a:r>
            <a:endParaRPr lang="en-US" sz="5000"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056731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pPr algn="l"/>
            <a:r>
              <a:rPr lang="en-CA" sz="3500" dirty="0" smtClean="0">
                <a:latin typeface="Arial Narrow"/>
                <a:ea typeface="ＭＳ Ｐゴシック" charset="0"/>
                <a:cs typeface="Arial Narrow"/>
              </a:rPr>
              <a:t/>
            </a:r>
            <a:br>
              <a:rPr lang="en-CA" sz="3500" dirty="0" smtClean="0">
                <a:latin typeface="Arial Narrow"/>
                <a:ea typeface="ＭＳ Ｐゴシック" charset="0"/>
                <a:cs typeface="Arial Narrow"/>
              </a:rPr>
            </a:br>
            <a:r>
              <a:rPr lang="en-CA" sz="3500" dirty="0">
                <a:latin typeface="Arial Narrow"/>
                <a:ea typeface="ＭＳ Ｐゴシック" charset="0"/>
                <a:cs typeface="Arial Narrow"/>
              </a:rPr>
              <a:t/>
            </a:r>
            <a:br>
              <a:rPr lang="en-CA" sz="3500" dirty="0">
                <a:latin typeface="Arial Narrow"/>
                <a:ea typeface="ＭＳ Ｐゴシック" charset="0"/>
                <a:cs typeface="Arial Narrow"/>
              </a:rPr>
            </a:br>
            <a:r>
              <a:rPr lang="en-CA" sz="3500" dirty="0" smtClean="0">
                <a:latin typeface="Arial Narrow"/>
                <a:ea typeface="ＭＳ Ｐゴシック" charset="0"/>
                <a:cs typeface="Arial Narrow"/>
              </a:rPr>
              <a:t>Think </a:t>
            </a:r>
            <a:r>
              <a:rPr lang="en-CA" sz="3500" dirty="0">
                <a:latin typeface="Arial Narrow"/>
                <a:ea typeface="ＭＳ Ｐゴシック" charset="0"/>
                <a:cs typeface="Arial Narrow"/>
              </a:rPr>
              <a:t>of a product such as a can of super noodle soup and what goes into making it. Look at the three statements below and identify which one is a </a:t>
            </a:r>
            <a:r>
              <a:rPr lang="en-CA" sz="3500" b="1" dirty="0">
                <a:latin typeface="Arial Narrow"/>
                <a:ea typeface="ＭＳ Ｐゴシック" charset="0"/>
                <a:cs typeface="Arial Narrow"/>
              </a:rPr>
              <a:t>natural</a:t>
            </a:r>
            <a:r>
              <a:rPr lang="en-CA" sz="3500" dirty="0">
                <a:latin typeface="Arial Narrow"/>
                <a:ea typeface="ＭＳ Ｐゴシック" charset="0"/>
                <a:cs typeface="Arial Narrow"/>
              </a:rPr>
              <a:t>, </a:t>
            </a:r>
            <a:r>
              <a:rPr lang="en-CA" sz="3500" b="1" dirty="0">
                <a:latin typeface="Arial Narrow"/>
                <a:ea typeface="ＭＳ Ｐゴシック" charset="0"/>
                <a:cs typeface="Arial Narrow"/>
              </a:rPr>
              <a:t>human</a:t>
            </a:r>
            <a:r>
              <a:rPr lang="en-CA" sz="3500" dirty="0">
                <a:latin typeface="Arial Narrow"/>
                <a:ea typeface="ＭＳ Ｐゴシック" charset="0"/>
                <a:cs typeface="Arial Narrow"/>
              </a:rPr>
              <a:t> and</a:t>
            </a:r>
            <a:r>
              <a:rPr lang="en-CA" sz="3500" b="1" dirty="0">
                <a:latin typeface="Arial Narrow"/>
                <a:ea typeface="ＭＳ Ｐゴシック" charset="0"/>
                <a:cs typeface="Arial Narrow"/>
              </a:rPr>
              <a:t> capital resource</a:t>
            </a:r>
            <a:r>
              <a:rPr lang="en-CA" sz="3500" dirty="0">
                <a:latin typeface="Arial Narrow"/>
                <a:ea typeface="ＭＳ Ｐゴシック" charset="0"/>
                <a:cs typeface="Arial Narrow"/>
              </a:rPr>
              <a:t>:</a:t>
            </a:r>
            <a:br>
              <a:rPr lang="en-CA" sz="3500" dirty="0">
                <a:latin typeface="Arial Narrow"/>
                <a:ea typeface="ＭＳ Ｐゴシック" charset="0"/>
                <a:cs typeface="Arial Narrow"/>
              </a:rPr>
            </a:br>
            <a:r>
              <a:rPr lang="en-CA" sz="3500" dirty="0">
                <a:latin typeface="Arial Narrow"/>
                <a:ea typeface="ＭＳ Ｐゴシック" charset="0"/>
                <a:cs typeface="Arial Narrow"/>
              </a:rPr>
              <a:t>1) Farmers raise the livestock and crops</a:t>
            </a:r>
            <a:br>
              <a:rPr lang="en-CA" sz="3500" dirty="0">
                <a:latin typeface="Arial Narrow"/>
                <a:ea typeface="ＭＳ Ｐゴシック" charset="0"/>
                <a:cs typeface="Arial Narrow"/>
              </a:rPr>
            </a:br>
            <a:r>
              <a:rPr lang="en-CA" sz="3500" dirty="0">
                <a:latin typeface="Arial Narrow"/>
                <a:ea typeface="ＭＳ Ｐゴシック" charset="0"/>
                <a:cs typeface="Arial Narrow"/>
              </a:rPr>
              <a:t>2) Grocery stores need shelves to stock the soup as well label markers to label price</a:t>
            </a:r>
            <a:br>
              <a:rPr lang="en-CA" sz="3500" dirty="0">
                <a:latin typeface="Arial Narrow"/>
                <a:ea typeface="ＭＳ Ｐゴシック" charset="0"/>
                <a:cs typeface="Arial Narrow"/>
              </a:rPr>
            </a:br>
            <a:r>
              <a:rPr lang="en-CA" sz="3500" dirty="0">
                <a:latin typeface="Arial Narrow"/>
                <a:ea typeface="ＭＳ Ｐゴシック" charset="0"/>
                <a:cs typeface="Arial Narrow"/>
              </a:rPr>
              <a:t>3) The chicken and vegetable were from crops and live stock raised on farms. </a:t>
            </a:r>
            <a:endParaRPr lang="en-US" sz="3500"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pic>
        <p:nvPicPr>
          <p:cNvPr id="4" name="Picture 3" descr="sou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7232" y="199813"/>
            <a:ext cx="1475833" cy="1341667"/>
          </a:xfrm>
          <a:prstGeom prst="rect">
            <a:avLst/>
          </a:prstGeom>
        </p:spPr>
      </p:pic>
    </p:spTree>
    <p:extLst>
      <p:ext uri="{BB962C8B-B14F-4D97-AF65-F5344CB8AC3E}">
        <p14:creationId xmlns:p14="http://schemas.microsoft.com/office/powerpoint/2010/main" val="2518749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lstStyle/>
          <a:p>
            <a:pPr algn="l"/>
            <a:r>
              <a:rPr lang="en-US" dirty="0" smtClean="0">
                <a:latin typeface="Arial Narrow"/>
                <a:cs typeface="Arial Narrow"/>
              </a:rPr>
              <a:t>			What is </a:t>
            </a:r>
            <a:r>
              <a:rPr lang="en-US" dirty="0">
                <a:latin typeface="Arial Narrow"/>
                <a:cs typeface="Arial Narrow"/>
              </a:rPr>
              <a:t/>
            </a:r>
            <a:br>
              <a:rPr lang="en-US" dirty="0">
                <a:latin typeface="Arial Narrow"/>
                <a:cs typeface="Arial Narrow"/>
              </a:rPr>
            </a:br>
            <a:r>
              <a:rPr lang="en-US" dirty="0" smtClean="0">
                <a:latin typeface="Arial Narrow"/>
                <a:cs typeface="Arial Narrow"/>
              </a:rPr>
              <a:t>			  statement </a:t>
            </a:r>
            <a:r>
              <a:rPr lang="en-US" dirty="0">
                <a:latin typeface="Arial Narrow"/>
                <a:cs typeface="Arial Narrow"/>
              </a:rPr>
              <a:t>1-</a:t>
            </a:r>
            <a:r>
              <a:rPr lang="en-US" dirty="0" smtClean="0">
                <a:latin typeface="Arial Narrow"/>
                <a:cs typeface="Arial Narrow"/>
              </a:rPr>
              <a:t>human resource</a:t>
            </a:r>
            <a:r>
              <a:rPr lang="en-US" dirty="0">
                <a:latin typeface="Arial Narrow"/>
                <a:cs typeface="Arial Narrow"/>
              </a:rPr>
              <a:t/>
            </a:r>
            <a:br>
              <a:rPr lang="en-US" dirty="0">
                <a:latin typeface="Arial Narrow"/>
                <a:cs typeface="Arial Narrow"/>
              </a:rPr>
            </a:br>
            <a:r>
              <a:rPr lang="en-US" dirty="0">
                <a:latin typeface="Arial Narrow"/>
                <a:cs typeface="Arial Narrow"/>
              </a:rPr>
              <a:t>			  statement 2-capital resource</a:t>
            </a:r>
            <a:br>
              <a:rPr lang="en-US" dirty="0">
                <a:latin typeface="Arial Narrow"/>
                <a:cs typeface="Arial Narrow"/>
              </a:rPr>
            </a:br>
            <a:r>
              <a:rPr lang="en-US" dirty="0">
                <a:latin typeface="Arial Narrow"/>
                <a:cs typeface="Arial Narrow"/>
              </a:rPr>
              <a:t>			  statement 3-natural resource</a:t>
            </a:r>
          </a:p>
        </p:txBody>
      </p:sp>
      <p:sp>
        <p:nvSpPr>
          <p:cNvPr id="4" name="Action Button: Home 3">
            <a:hlinkClick r:id="" action="ppaction://hlinkshowjump?jump=firstslide" highlightClick="1"/>
          </p:cNvPr>
          <p:cNvSpPr/>
          <p:nvPr/>
        </p:nvSpPr>
        <p:spPr>
          <a:xfrm>
            <a:off x="117690" y="6186991"/>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10134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r>
              <a:rPr lang="en-US" sz="5000" dirty="0" smtClean="0">
                <a:latin typeface="Arial Narrow"/>
                <a:cs typeface="Arial Narrow"/>
              </a:rPr>
              <a:t>What are pricing power?</a:t>
            </a:r>
            <a:endParaRPr lang="en-US" sz="5000"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84234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r>
              <a:rPr lang="en-US" sz="5000" dirty="0" smtClean="0">
                <a:latin typeface="Arial Narrow"/>
                <a:cs typeface="Arial Narrow"/>
              </a:rPr>
              <a:t>This refers to when a company is able to pay one’s debt</a:t>
            </a:r>
            <a:endParaRPr lang="en-US" sz="5000"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83509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r>
              <a:rPr lang="en-US" sz="5000" dirty="0" smtClean="0">
                <a:latin typeface="Arial Narrow"/>
                <a:cs typeface="Arial Narrow"/>
              </a:rPr>
              <a:t>What is solvent? </a:t>
            </a:r>
            <a:endParaRPr lang="en-US" sz="5000"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04512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r>
              <a:rPr lang="en-US" sz="5000" dirty="0" smtClean="0">
                <a:latin typeface="Arial Narrow"/>
                <a:cs typeface="Arial Narrow"/>
              </a:rPr>
              <a:t>What are three questions economic systems ask? </a:t>
            </a:r>
            <a:endParaRPr lang="en-US" sz="5000" dirty="0">
              <a:latin typeface="Arial Narrow"/>
              <a:cs typeface="Arial Narrow"/>
            </a:endParaRPr>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83509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857999"/>
          </a:xfrm>
          <a:solidFill>
            <a:srgbClr val="3366FF"/>
          </a:solidFill>
        </p:spPr>
        <p:txBody>
          <a:bodyPr>
            <a:normAutofit/>
          </a:bodyPr>
          <a:lstStyle/>
          <a:p>
            <a:pPr algn="l"/>
            <a:r>
              <a:rPr lang="en-US" sz="5000" dirty="0" smtClean="0">
                <a:latin typeface="Arial Narrow"/>
                <a:cs typeface="Arial Narrow"/>
              </a:rPr>
              <a:t>What is </a:t>
            </a:r>
            <a:br>
              <a:rPr lang="en-US" sz="5000" dirty="0" smtClean="0">
                <a:latin typeface="Arial Narrow"/>
                <a:cs typeface="Arial Narrow"/>
              </a:rPr>
            </a:br>
            <a:r>
              <a:rPr lang="en-US" sz="5000" dirty="0" smtClean="0">
                <a:latin typeface="Arial Narrow"/>
                <a:cs typeface="Arial Narrow"/>
              </a:rPr>
              <a:t>1) What should we produce? </a:t>
            </a:r>
            <a:br>
              <a:rPr lang="en-US" sz="5000" dirty="0" smtClean="0">
                <a:latin typeface="Arial Narrow"/>
                <a:cs typeface="Arial Narrow"/>
              </a:rPr>
            </a:br>
            <a:r>
              <a:rPr lang="en-US" sz="5000" dirty="0" smtClean="0">
                <a:latin typeface="Arial Narrow"/>
                <a:cs typeface="Arial Narrow"/>
              </a:rPr>
              <a:t>2) Who gets the goods and services?</a:t>
            </a:r>
            <a:r>
              <a:rPr lang="en-US" sz="5000" dirty="0">
                <a:latin typeface="Arial Narrow"/>
                <a:cs typeface="Arial Narrow"/>
              </a:rPr>
              <a:t/>
            </a:r>
            <a:br>
              <a:rPr lang="en-US" sz="5000" dirty="0">
                <a:latin typeface="Arial Narrow"/>
                <a:cs typeface="Arial Narrow"/>
              </a:rPr>
            </a:br>
            <a:r>
              <a:rPr lang="en-US" sz="5000" dirty="0" smtClean="0">
                <a:latin typeface="Arial Narrow"/>
                <a:cs typeface="Arial Narrow"/>
              </a:rPr>
              <a:t>3) How will we produce the goods and services? </a:t>
            </a:r>
            <a:endParaRPr lang="en-US" sz="5000" dirty="0">
              <a:latin typeface="Arial Narrow"/>
              <a:cs typeface="Arial Narrow"/>
            </a:endParaRPr>
          </a:p>
        </p:txBody>
      </p:sp>
      <p:sp>
        <p:nvSpPr>
          <p:cNvPr id="4" name="Action Button: Home 3">
            <a:hlinkClick r:id="" action="ppaction://hlinkshowjump?jump=firstslide" highlightClick="1"/>
          </p:cNvPr>
          <p:cNvSpPr/>
          <p:nvPr/>
        </p:nvSpPr>
        <p:spPr>
          <a:xfrm>
            <a:off x="205229" y="6308756"/>
            <a:ext cx="503940" cy="488777"/>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495149" y="126981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04512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4D839"/>
      </a:hlink>
      <a:folHlink>
        <a:srgbClr val="2F76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5429</TotalTime>
  <Words>879</Words>
  <Application>Microsoft Office PowerPoint</Application>
  <PresentationFormat>On-screen Show (4:3)</PresentationFormat>
  <Paragraphs>87</Paragraphs>
  <Slides>41</Slides>
  <Notes>13</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Your company’s cost of generating the revenue exceeds income earned from sales</vt:lpstr>
      <vt:lpstr>What is a loss? </vt:lpstr>
      <vt:lpstr>A business is said to have this if they have the power to raise prices without losing customers</vt:lpstr>
      <vt:lpstr>What are pricing power?</vt:lpstr>
      <vt:lpstr>This refers to when a company is able to pay one’s debt</vt:lpstr>
      <vt:lpstr>What is solvent? </vt:lpstr>
      <vt:lpstr>What are three questions economic systems ask? </vt:lpstr>
      <vt:lpstr>What is  1) What should we produce?  2) Who gets the goods and services? 3) How will we produce the goods and services? </vt:lpstr>
      <vt:lpstr>The quantity of good or service that CONSUMERS are willing to buy at a particular price</vt:lpstr>
      <vt:lpstr>What is demand?</vt:lpstr>
      <vt:lpstr>The quantity of good or service that BUSINESSES are willing to provide for range of prices people are willing to pay.</vt:lpstr>
      <vt:lpstr>What is supply?</vt:lpstr>
      <vt:lpstr>According to the law of demand, when prices are low, consumers buy more and demand goes ____.</vt:lpstr>
      <vt:lpstr>What is up?</vt:lpstr>
      <vt:lpstr>According to what law that states if people are willing to pay more for a product, then businesses are willing to produce more of that product to increase revenue?</vt:lpstr>
      <vt:lpstr>What is the law of supply?</vt:lpstr>
      <vt:lpstr>When starting a business, you need to finance your business (i.e money to start you business) What are the two types of financing called?</vt:lpstr>
      <vt:lpstr>What is equity and debt financing?</vt:lpstr>
      <vt:lpstr>Nikki Spencer has a small chain of clothes shops in the East Midland. Her biggest problem has been to raise capital to expand. Her only options have been to use her existing savings or to go the bank and borrow money but this costs interest as well. She is also aware that if she builds up debts she could suffer from unlimited liability. This means that she could lose her house as she is responsible for the debts. She has however really enjoyed the ability to make her own decisions, nobody is telling her what to do. Also as the sole owner, after she has paid her bills she can keep all of the profits.  Use this scenario and list TWO advantage and TWO disadvantage of being a sole proprietorship. </vt:lpstr>
      <vt:lpstr>What is Advantage: -You are your own boss -Profits don’t have to be shared Disadvantage: -Difficult of raising capital      -Unlimited liability?</vt:lpstr>
      <vt:lpstr>Scuffy the Tugboat is a family-run business that makes tugboats. It was formed as a partnership in 1986 by the three McLaughlin bothers. Their first tugboat is still towing ships in Boston harbor, and over the years, success has allowed them to grow the company. Last year’s sales were more than $7 million. Now, however, they want to double production by expanding their factory by twenty-four square feet. They estimate a cost of about $1 million, yet a bigger facility would enable them to avoid late-delivery penalties that can run up to $2,000 a day. They’re not sure, however, about the best way to raise the needed funds. None of the brothers has $1 million on hand, and lenders and local banks are often hesitant to loan money to shipbuilders.   What business ownership would you recommend to Scuffy the Tugboat? </vt:lpstr>
      <vt:lpstr>What is private corporation?</vt:lpstr>
      <vt:lpstr>Meet Francine. She wants to start a business but doesn't have any experience in running a business and doesn't really have a killer idea for a business. While she's willing to take a degree of risk in starting a new business, she doesn't want to go too far out on a limb. What type of ownership is best for her and list ONE advantage of this ownership?</vt:lpstr>
      <vt:lpstr>What is franchise Advantage: in franchise, most of the work has already been done, so she has to just follow instructions</vt:lpstr>
      <vt:lpstr>This sector of an economy involves the extraction of raw materials from the Earth. A worker in this sector includes farmers and coal miners. </vt:lpstr>
      <vt:lpstr>What is a primary sector?</vt:lpstr>
      <vt:lpstr> For the given graph, during which period is the economy considered to be in a recession?       </vt:lpstr>
      <vt:lpstr>What is period C to E?</vt:lpstr>
      <vt:lpstr> Pick the correct choice: Economists define depression as: a) the same as a recession b) a common economic event c) a common psychological illness d) a prolonged period where GDP falls more than 10% than a recession e) unemployment rate higher than 20% </vt:lpstr>
      <vt:lpstr>What is d)?</vt:lpstr>
      <vt:lpstr> According to this chart, which year experienced a peak in the business cycle?     </vt:lpstr>
      <vt:lpstr>   What is year 1993?      </vt:lpstr>
      <vt:lpstr>These ads appeal to which category(ies) of Maslow’s hierarchy?      </vt:lpstr>
      <vt:lpstr>   What is love and belonging  (E-harmony ad) and safety (Allstate   ad)?</vt:lpstr>
      <vt:lpstr>What type of management include job titles such as division manager, branch manger, and site manager?</vt:lpstr>
      <vt:lpstr>  What is Middle-Level Management? </vt:lpstr>
      <vt:lpstr>What is the real GDP per capita of an economy that has 20 people and real GDP of $1,000,000?</vt:lpstr>
      <vt:lpstr>     What is 50, 000?</vt:lpstr>
      <vt:lpstr>  Think of a product such as a can of super noodle soup and what goes into making it. Look at the three statements below and identify which one is a natural, human and capital resource: 1) Farmers raise the livestock and crops 2) Grocery stores need shelves to stock the soup as well label markers to label price 3) The chicken and vegetable were from crops and live stock raised on farms. </vt:lpstr>
      <vt:lpstr>   What is       statement 1-human resource      statement 2-capital resource      statement 3-natural resource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Nguyen</dc:creator>
  <cp:lastModifiedBy>AutoBVT</cp:lastModifiedBy>
  <cp:revision>68</cp:revision>
  <dcterms:created xsi:type="dcterms:W3CDTF">2014-03-12T21:08:19Z</dcterms:created>
  <dcterms:modified xsi:type="dcterms:W3CDTF">2015-09-28T19:04:42Z</dcterms:modified>
</cp:coreProperties>
</file>