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50"/>
  </p:handoutMasterIdLst>
  <p:sldIdLst>
    <p:sldId id="291" r:id="rId2"/>
    <p:sldId id="290" r:id="rId3"/>
    <p:sldId id="292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4" r:id="rId32"/>
    <p:sldId id="283" r:id="rId33"/>
    <p:sldId id="285" r:id="rId34"/>
    <p:sldId id="286" r:id="rId35"/>
    <p:sldId id="287" r:id="rId36"/>
    <p:sldId id="289" r:id="rId37"/>
    <p:sldId id="288" r:id="rId38"/>
    <p:sldId id="299" r:id="rId39"/>
    <p:sldId id="293" r:id="rId40"/>
    <p:sldId id="294" r:id="rId41"/>
    <p:sldId id="295" r:id="rId42"/>
    <p:sldId id="296" r:id="rId43"/>
    <p:sldId id="297" r:id="rId44"/>
    <p:sldId id="298" r:id="rId45"/>
    <p:sldId id="300" r:id="rId46"/>
    <p:sldId id="301" r:id="rId47"/>
    <p:sldId id="302" r:id="rId48"/>
    <p:sldId id="303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1408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handoutMaster" Target="handoutMasters/handout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BAF23F-DFB8-0941-A55F-C5D0731415B7}" type="datetimeFigureOut">
              <a:rPr lang="en-US" smtClean="0"/>
              <a:t>17-05-16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6ECE4-00B4-D747-8526-226631AC4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75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43F7-98B6-431F-95CF-8845C91EAC22}" type="datetimeFigureOut">
              <a:rPr lang="en-CA" smtClean="0"/>
              <a:t>17-05-16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30F0F-7146-4359-A7BF-71ED1E72954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43F7-98B6-431F-95CF-8845C91EAC22}" type="datetimeFigureOut">
              <a:rPr lang="en-CA" smtClean="0"/>
              <a:t>17-05-16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30F0F-7146-4359-A7BF-71ED1E72954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43F7-98B6-431F-95CF-8845C91EAC22}" type="datetimeFigureOut">
              <a:rPr lang="en-CA" smtClean="0"/>
              <a:t>17-05-16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30F0F-7146-4359-A7BF-71ED1E729541}" type="slidenum">
              <a:rPr lang="en-CA" smtClean="0"/>
              <a:t>‹#›</a:t>
            </a:fld>
            <a:endParaRPr lang="en-CA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43F7-98B6-431F-95CF-8845C91EAC22}" type="datetimeFigureOut">
              <a:rPr lang="en-CA" smtClean="0"/>
              <a:t>17-05-16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30F0F-7146-4359-A7BF-71ED1E729541}" type="slidenum">
              <a:rPr lang="en-CA" smtClean="0"/>
              <a:t>‹#›</a:t>
            </a:fld>
            <a:endParaRPr lang="en-C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43F7-98B6-431F-95CF-8845C91EAC22}" type="datetimeFigureOut">
              <a:rPr lang="en-CA" smtClean="0"/>
              <a:t>17-05-16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30F0F-7146-4359-A7BF-71ED1E72954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43F7-98B6-431F-95CF-8845C91EAC22}" type="datetimeFigureOut">
              <a:rPr lang="en-CA" smtClean="0"/>
              <a:t>17-05-16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30F0F-7146-4359-A7BF-71ED1E729541}" type="slidenum">
              <a:rPr lang="en-CA" smtClean="0"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43F7-98B6-431F-95CF-8845C91EAC22}" type="datetimeFigureOut">
              <a:rPr lang="en-CA" smtClean="0"/>
              <a:t>17-05-16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30F0F-7146-4359-A7BF-71ED1E72954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43F7-98B6-431F-95CF-8845C91EAC22}" type="datetimeFigureOut">
              <a:rPr lang="en-CA" smtClean="0"/>
              <a:t>17-05-16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30F0F-7146-4359-A7BF-71ED1E72954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43F7-98B6-431F-95CF-8845C91EAC22}" type="datetimeFigureOut">
              <a:rPr lang="en-CA" smtClean="0"/>
              <a:t>17-05-16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30F0F-7146-4359-A7BF-71ED1E72954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43F7-98B6-431F-95CF-8845C91EAC22}" type="datetimeFigureOut">
              <a:rPr lang="en-CA" smtClean="0"/>
              <a:t>17-05-16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30F0F-7146-4359-A7BF-71ED1E729541}" type="slidenum">
              <a:rPr lang="en-CA" smtClean="0"/>
              <a:t>‹#›</a:t>
            </a:fld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43F7-98B6-431F-95CF-8845C91EAC22}" type="datetimeFigureOut">
              <a:rPr lang="en-CA" smtClean="0"/>
              <a:t>17-05-16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30F0F-7146-4359-A7BF-71ED1E729541}" type="slidenum">
              <a:rPr lang="en-CA" smtClean="0"/>
              <a:t>‹#›</a:t>
            </a:fld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43B43F7-98B6-431F-95CF-8845C91EAC22}" type="datetimeFigureOut">
              <a:rPr lang="en-CA" smtClean="0"/>
              <a:t>17-05-16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9E30F0F-7146-4359-A7BF-71ED1E729541}" type="slidenum">
              <a:rPr lang="en-CA" smtClean="0"/>
              <a:t>‹#›</a:t>
            </a:fld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hyperlink" Target="http://www.wizeup.me/members/wizeup-to-saving-and-investing/" TargetMode="External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marketwatch.com/story/5-reasons-americans-are-not-saving-money-2015-10-09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wf91rEGw88Q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hyperlink" Target="https://www.teachingchannel.org/blog/ausl/2015/02/04/elements-of-thinking-how-do-your-students-think/" TargetMode="External"/><Relationship Id="rId5" Type="http://schemas.openxmlformats.org/officeDocument/2006/relationships/image" Target="../media/image6.png"/><Relationship Id="rId6" Type="http://schemas.openxmlformats.org/officeDocument/2006/relationships/hyperlink" Target="https://www.vectorstock.com/royalty-free-vector/box-with-question-mark-icons-vector-899326" TargetMode="External"/><Relationship Id="rId7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oit.umbc.edu/about/success-stories/behind-the-scenes-human-resources-department/" TargetMode="External"/><Relationship Id="rId3" Type="http://schemas.openxmlformats.org/officeDocument/2006/relationships/image" Target="../media/image9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rgbClr val="FFFF00"/>
                </a:solidFill>
              </a:rPr>
              <a:t>Savings &amp; Interest</a:t>
            </a:r>
            <a:endParaRPr lang="en-CA" b="1" dirty="0">
              <a:solidFill>
                <a:srgbClr val="FFFF00"/>
              </a:solidFill>
            </a:endParaRPr>
          </a:p>
        </p:txBody>
      </p:sp>
      <p:pic>
        <p:nvPicPr>
          <p:cNvPr id="6" name="Picture 5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93096"/>
            <a:ext cx="3382645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0648"/>
            <a:ext cx="2632710" cy="25069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6882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CA" dirty="0" smtClean="0"/>
          </a:p>
          <a:p>
            <a:pPr marL="0" indent="0" algn="ctr">
              <a:buNone/>
            </a:pPr>
            <a:r>
              <a:rPr lang="en-CA" sz="4800" dirty="0" smtClean="0"/>
              <a:t>$</a:t>
            </a:r>
            <a:r>
              <a:rPr lang="en-CA" sz="4800" dirty="0"/>
              <a:t>0.16</a:t>
            </a:r>
          </a:p>
          <a:p>
            <a:pPr marL="0" indent="0" algn="ctr">
              <a:buNone/>
            </a:pPr>
            <a:r>
              <a:rPr lang="en-CA" sz="4800" dirty="0"/>
              <a:t>or</a:t>
            </a:r>
          </a:p>
          <a:p>
            <a:pPr marL="0" indent="0" algn="ctr">
              <a:buNone/>
            </a:pPr>
            <a:r>
              <a:rPr lang="en-CA" sz="4800" dirty="0">
                <a:solidFill>
                  <a:schemeClr val="accent4">
                    <a:lumMod val="75000"/>
                  </a:schemeClr>
                </a:solidFill>
              </a:rPr>
              <a:t>$1 000 000.00 cheque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Day 5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06312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CA" dirty="0" smtClean="0"/>
          </a:p>
          <a:p>
            <a:pPr marL="0" indent="0" algn="ctr">
              <a:buNone/>
            </a:pPr>
            <a:r>
              <a:rPr lang="en-CA" sz="4800" dirty="0" smtClean="0"/>
              <a:t>$</a:t>
            </a:r>
            <a:r>
              <a:rPr lang="en-CA" sz="4800" dirty="0"/>
              <a:t>0.32</a:t>
            </a:r>
          </a:p>
          <a:p>
            <a:pPr marL="0" indent="0" algn="ctr">
              <a:buNone/>
            </a:pPr>
            <a:r>
              <a:rPr lang="en-CA" sz="4800" dirty="0"/>
              <a:t>or</a:t>
            </a:r>
          </a:p>
          <a:p>
            <a:pPr marL="0" indent="0" algn="ctr">
              <a:buNone/>
            </a:pPr>
            <a:r>
              <a:rPr lang="en-CA" sz="4800" dirty="0">
                <a:solidFill>
                  <a:schemeClr val="accent4">
                    <a:lumMod val="75000"/>
                  </a:schemeClr>
                </a:solidFill>
              </a:rPr>
              <a:t>$1 000 000.00 cheque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Day 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06312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CA" dirty="0" smtClean="0"/>
          </a:p>
          <a:p>
            <a:pPr marL="0" indent="0" algn="ctr">
              <a:buNone/>
            </a:pPr>
            <a:r>
              <a:rPr lang="en-CA" sz="4800" dirty="0" smtClean="0"/>
              <a:t>$</a:t>
            </a:r>
            <a:r>
              <a:rPr lang="en-CA" sz="4800" dirty="0"/>
              <a:t>0.64</a:t>
            </a:r>
          </a:p>
          <a:p>
            <a:pPr marL="0" indent="0" algn="ctr">
              <a:buNone/>
            </a:pPr>
            <a:r>
              <a:rPr lang="en-CA" sz="4800" dirty="0"/>
              <a:t>or</a:t>
            </a:r>
          </a:p>
          <a:p>
            <a:pPr marL="0" indent="0" algn="ctr">
              <a:buNone/>
            </a:pPr>
            <a:r>
              <a:rPr lang="en-CA" sz="4800" dirty="0">
                <a:solidFill>
                  <a:schemeClr val="accent4">
                    <a:lumMod val="75000"/>
                  </a:schemeClr>
                </a:solidFill>
              </a:rPr>
              <a:t>$1 000 000.00 cheque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Day 7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06312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CA" dirty="0" smtClean="0"/>
          </a:p>
          <a:p>
            <a:pPr marL="0" indent="0" algn="ctr">
              <a:buNone/>
            </a:pPr>
            <a:r>
              <a:rPr lang="en-CA" sz="4800" dirty="0" smtClean="0"/>
              <a:t>$</a:t>
            </a:r>
            <a:r>
              <a:rPr lang="en-CA" sz="4800" dirty="0"/>
              <a:t>1.28</a:t>
            </a:r>
          </a:p>
          <a:p>
            <a:pPr marL="0" indent="0" algn="ctr">
              <a:buNone/>
            </a:pPr>
            <a:r>
              <a:rPr lang="en-CA" sz="4800" dirty="0"/>
              <a:t>or</a:t>
            </a:r>
          </a:p>
          <a:p>
            <a:pPr marL="0" indent="0" algn="ctr">
              <a:buNone/>
            </a:pPr>
            <a:r>
              <a:rPr lang="en-CA" sz="4800" dirty="0">
                <a:solidFill>
                  <a:schemeClr val="accent4">
                    <a:lumMod val="75000"/>
                  </a:schemeClr>
                </a:solidFill>
              </a:rPr>
              <a:t>$1 000 000.00 cheque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Day 8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06312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CA" dirty="0" smtClean="0"/>
          </a:p>
          <a:p>
            <a:pPr marL="0" indent="0" algn="ctr">
              <a:buNone/>
            </a:pPr>
            <a:r>
              <a:rPr lang="en-CA" sz="4800" dirty="0" smtClean="0"/>
              <a:t>$</a:t>
            </a:r>
            <a:r>
              <a:rPr lang="en-CA" sz="4800" dirty="0"/>
              <a:t>2.56</a:t>
            </a:r>
          </a:p>
          <a:p>
            <a:pPr marL="0" indent="0" algn="ctr">
              <a:buNone/>
            </a:pPr>
            <a:r>
              <a:rPr lang="en-CA" sz="4800" dirty="0"/>
              <a:t>or</a:t>
            </a:r>
          </a:p>
          <a:p>
            <a:pPr marL="0" indent="0" algn="ctr">
              <a:buNone/>
            </a:pPr>
            <a:r>
              <a:rPr lang="en-CA" sz="4800" dirty="0">
                <a:solidFill>
                  <a:schemeClr val="accent4">
                    <a:lumMod val="75000"/>
                  </a:schemeClr>
                </a:solidFill>
              </a:rPr>
              <a:t>$1 000 000.00 cheque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Day 9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06312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CA" dirty="0" smtClean="0"/>
          </a:p>
          <a:p>
            <a:pPr marL="0" indent="0" algn="ctr">
              <a:buNone/>
            </a:pPr>
            <a:r>
              <a:rPr lang="en-CA" sz="4800" dirty="0" smtClean="0"/>
              <a:t>$</a:t>
            </a:r>
            <a:r>
              <a:rPr lang="en-CA" sz="4800" dirty="0"/>
              <a:t>5.12</a:t>
            </a:r>
          </a:p>
          <a:p>
            <a:pPr marL="0" indent="0" algn="ctr">
              <a:buNone/>
            </a:pPr>
            <a:r>
              <a:rPr lang="en-CA" sz="4800" dirty="0"/>
              <a:t>or</a:t>
            </a:r>
          </a:p>
          <a:p>
            <a:pPr marL="0" indent="0" algn="ctr">
              <a:buNone/>
            </a:pPr>
            <a:r>
              <a:rPr lang="en-CA" sz="4800" dirty="0">
                <a:solidFill>
                  <a:schemeClr val="accent4">
                    <a:lumMod val="75000"/>
                  </a:schemeClr>
                </a:solidFill>
              </a:rPr>
              <a:t>$1 000 000.00 cheque</a:t>
            </a:r>
            <a:endParaRPr lang="en-CA" sz="48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CA" sz="4800" dirty="0"/>
          </a:p>
          <a:p>
            <a:pPr marL="0" indent="0" algn="ctr">
              <a:buNone/>
            </a:pPr>
            <a:r>
              <a:rPr lang="en-CA" sz="4800" b="1" dirty="0" smtClean="0">
                <a:solidFill>
                  <a:srgbClr val="FF0000"/>
                </a:solidFill>
              </a:rPr>
              <a:t>Does anyone want to change their choice?</a:t>
            </a:r>
            <a:endParaRPr lang="en-CA" sz="4800" b="1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Day 10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06312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CA" dirty="0" smtClean="0"/>
          </a:p>
          <a:p>
            <a:pPr marL="0" indent="0" algn="ctr">
              <a:buNone/>
            </a:pPr>
            <a:r>
              <a:rPr lang="en-CA" sz="4800" dirty="0" smtClean="0"/>
              <a:t>$</a:t>
            </a:r>
            <a:r>
              <a:rPr lang="en-CA" sz="4800" dirty="0"/>
              <a:t>10.24</a:t>
            </a:r>
          </a:p>
          <a:p>
            <a:pPr marL="0" indent="0" algn="ctr">
              <a:buNone/>
            </a:pPr>
            <a:r>
              <a:rPr lang="en-CA" sz="4800" dirty="0"/>
              <a:t>or</a:t>
            </a:r>
          </a:p>
          <a:p>
            <a:pPr marL="0" indent="0" algn="ctr">
              <a:buNone/>
            </a:pPr>
            <a:r>
              <a:rPr lang="en-CA" sz="4800" dirty="0">
                <a:solidFill>
                  <a:schemeClr val="accent4">
                    <a:lumMod val="75000"/>
                  </a:schemeClr>
                </a:solidFill>
              </a:rPr>
              <a:t>$1 000 000.00 cheque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Day 11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06312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CA" dirty="0" smtClean="0"/>
          </a:p>
          <a:p>
            <a:pPr marL="0" indent="0" algn="ctr">
              <a:buNone/>
            </a:pPr>
            <a:r>
              <a:rPr lang="en-CA" sz="4800" dirty="0" smtClean="0"/>
              <a:t>$</a:t>
            </a:r>
            <a:r>
              <a:rPr lang="en-CA" sz="4800" dirty="0"/>
              <a:t>20.48</a:t>
            </a:r>
          </a:p>
          <a:p>
            <a:pPr marL="0" indent="0" algn="ctr">
              <a:buNone/>
            </a:pPr>
            <a:r>
              <a:rPr lang="en-CA" sz="4800" dirty="0"/>
              <a:t>or</a:t>
            </a:r>
          </a:p>
          <a:p>
            <a:pPr marL="0" indent="0" algn="ctr">
              <a:buNone/>
            </a:pPr>
            <a:r>
              <a:rPr lang="en-CA" sz="4800" dirty="0">
                <a:solidFill>
                  <a:schemeClr val="accent4">
                    <a:lumMod val="75000"/>
                  </a:schemeClr>
                </a:solidFill>
              </a:rPr>
              <a:t>$1 000 000.00 cheque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Day 12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98349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CA" dirty="0" smtClean="0"/>
          </a:p>
          <a:p>
            <a:pPr marL="0" indent="0" algn="ctr">
              <a:buNone/>
            </a:pPr>
            <a:r>
              <a:rPr lang="en-CA" sz="4800" dirty="0" smtClean="0"/>
              <a:t>$</a:t>
            </a:r>
            <a:r>
              <a:rPr lang="en-CA" sz="4800" dirty="0"/>
              <a:t>40.96</a:t>
            </a:r>
          </a:p>
          <a:p>
            <a:pPr marL="0" indent="0" algn="ctr">
              <a:buNone/>
            </a:pPr>
            <a:r>
              <a:rPr lang="en-CA" sz="4800" dirty="0"/>
              <a:t>or</a:t>
            </a:r>
          </a:p>
          <a:p>
            <a:pPr marL="0" indent="0" algn="ctr">
              <a:buNone/>
            </a:pPr>
            <a:r>
              <a:rPr lang="en-CA" sz="4800" dirty="0">
                <a:solidFill>
                  <a:schemeClr val="accent4">
                    <a:lumMod val="75000"/>
                  </a:schemeClr>
                </a:solidFill>
              </a:rPr>
              <a:t>$1 000 000.00 cheque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Day 13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98349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CA" dirty="0" smtClean="0"/>
          </a:p>
          <a:p>
            <a:pPr marL="0" indent="0" algn="ctr">
              <a:buNone/>
            </a:pPr>
            <a:r>
              <a:rPr lang="en-CA" sz="4800" dirty="0" smtClean="0"/>
              <a:t>$</a:t>
            </a:r>
            <a:r>
              <a:rPr lang="en-CA" sz="4800" dirty="0"/>
              <a:t>81.92</a:t>
            </a:r>
          </a:p>
          <a:p>
            <a:pPr marL="0" indent="0" algn="ctr">
              <a:buNone/>
            </a:pPr>
            <a:r>
              <a:rPr lang="en-CA" sz="4800" dirty="0"/>
              <a:t>or</a:t>
            </a:r>
          </a:p>
          <a:p>
            <a:pPr marL="0" indent="0" algn="ctr">
              <a:buNone/>
            </a:pPr>
            <a:r>
              <a:rPr lang="en-CA" sz="4800" dirty="0">
                <a:solidFill>
                  <a:schemeClr val="accent4">
                    <a:lumMod val="75000"/>
                  </a:schemeClr>
                </a:solidFill>
              </a:rPr>
              <a:t>$1 000 000.00 cheque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Day 14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98349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7588365" cy="345069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 will be able calculate simple interest and compound interest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I will be able to identify and explain the various savings products available.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Learning Goals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703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CA" dirty="0" smtClean="0"/>
          </a:p>
          <a:p>
            <a:pPr marL="0" indent="0" algn="ctr">
              <a:buNone/>
            </a:pPr>
            <a:r>
              <a:rPr lang="en-CA" sz="4800" dirty="0" smtClean="0"/>
              <a:t>$</a:t>
            </a:r>
            <a:r>
              <a:rPr lang="en-CA" sz="4800" dirty="0"/>
              <a:t>163.84</a:t>
            </a:r>
          </a:p>
          <a:p>
            <a:pPr marL="0" indent="0" algn="ctr">
              <a:buNone/>
            </a:pPr>
            <a:r>
              <a:rPr lang="en-CA" sz="4800" dirty="0"/>
              <a:t>or</a:t>
            </a:r>
          </a:p>
          <a:p>
            <a:pPr marL="0" indent="0" algn="ctr">
              <a:buNone/>
            </a:pPr>
            <a:r>
              <a:rPr lang="en-CA" sz="4800" dirty="0">
                <a:solidFill>
                  <a:schemeClr val="accent4">
                    <a:lumMod val="75000"/>
                  </a:schemeClr>
                </a:solidFill>
              </a:rPr>
              <a:t>$1 000 000.00 cheque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Day 15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98349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CA" dirty="0" smtClean="0"/>
          </a:p>
          <a:p>
            <a:pPr marL="0" indent="0" algn="ctr">
              <a:buNone/>
            </a:pPr>
            <a:r>
              <a:rPr lang="en-CA" sz="4800" dirty="0" smtClean="0"/>
              <a:t>$</a:t>
            </a:r>
            <a:r>
              <a:rPr lang="en-CA" sz="4800" dirty="0"/>
              <a:t>327.68</a:t>
            </a:r>
          </a:p>
          <a:p>
            <a:pPr marL="0" indent="0" algn="ctr">
              <a:buNone/>
            </a:pPr>
            <a:r>
              <a:rPr lang="en-CA" sz="4800" dirty="0"/>
              <a:t>or</a:t>
            </a:r>
          </a:p>
          <a:p>
            <a:pPr marL="0" indent="0" algn="ctr">
              <a:buNone/>
            </a:pPr>
            <a:r>
              <a:rPr lang="en-CA" sz="4800" dirty="0">
                <a:solidFill>
                  <a:schemeClr val="accent4">
                    <a:lumMod val="75000"/>
                  </a:schemeClr>
                </a:solidFill>
              </a:rPr>
              <a:t>$1 000 000.00 cheque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Day 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98349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CA" dirty="0" smtClean="0"/>
          </a:p>
          <a:p>
            <a:pPr marL="0" indent="0" algn="ctr">
              <a:buNone/>
            </a:pPr>
            <a:r>
              <a:rPr lang="en-CA" sz="4800" dirty="0" smtClean="0"/>
              <a:t>$</a:t>
            </a:r>
            <a:r>
              <a:rPr lang="en-CA" sz="4800" dirty="0"/>
              <a:t>655.36</a:t>
            </a:r>
          </a:p>
          <a:p>
            <a:pPr marL="0" indent="0" algn="ctr">
              <a:buNone/>
            </a:pPr>
            <a:r>
              <a:rPr lang="en-CA" sz="4800" dirty="0"/>
              <a:t>or</a:t>
            </a:r>
          </a:p>
          <a:p>
            <a:pPr marL="0" indent="0" algn="ctr">
              <a:buNone/>
            </a:pPr>
            <a:r>
              <a:rPr lang="en-CA" sz="4800" dirty="0">
                <a:solidFill>
                  <a:schemeClr val="accent4">
                    <a:lumMod val="75000"/>
                  </a:schemeClr>
                </a:solidFill>
              </a:rPr>
              <a:t>$1 000 000.00 cheque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Day 17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98349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CA" dirty="0" smtClean="0"/>
          </a:p>
          <a:p>
            <a:pPr marL="0" indent="0" algn="ctr">
              <a:buNone/>
            </a:pPr>
            <a:r>
              <a:rPr lang="en-CA" sz="4800" dirty="0" smtClean="0"/>
              <a:t>$</a:t>
            </a:r>
            <a:r>
              <a:rPr lang="en-CA" sz="4800" dirty="0"/>
              <a:t>1310.72</a:t>
            </a:r>
          </a:p>
          <a:p>
            <a:pPr marL="0" indent="0" algn="ctr">
              <a:buNone/>
            </a:pPr>
            <a:r>
              <a:rPr lang="en-CA" sz="4800" dirty="0"/>
              <a:t>or</a:t>
            </a:r>
          </a:p>
          <a:p>
            <a:pPr marL="0" indent="0" algn="ctr">
              <a:buNone/>
            </a:pPr>
            <a:r>
              <a:rPr lang="en-CA" sz="4800" dirty="0">
                <a:solidFill>
                  <a:schemeClr val="accent4">
                    <a:lumMod val="75000"/>
                  </a:schemeClr>
                </a:solidFill>
              </a:rPr>
              <a:t>$1 000 000.00 cheque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Day 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98349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CA" dirty="0" smtClean="0"/>
          </a:p>
          <a:p>
            <a:pPr marL="0" indent="0" algn="ctr">
              <a:buNone/>
            </a:pPr>
            <a:r>
              <a:rPr lang="en-CA" sz="4800" dirty="0" smtClean="0"/>
              <a:t>$</a:t>
            </a:r>
            <a:r>
              <a:rPr lang="en-CA" sz="4800" dirty="0"/>
              <a:t>2621.44</a:t>
            </a:r>
          </a:p>
          <a:p>
            <a:pPr marL="0" indent="0" algn="ctr">
              <a:buNone/>
            </a:pPr>
            <a:r>
              <a:rPr lang="en-CA" sz="4800" dirty="0"/>
              <a:t>or</a:t>
            </a:r>
          </a:p>
          <a:p>
            <a:pPr marL="0" indent="0" algn="ctr">
              <a:buNone/>
            </a:pPr>
            <a:r>
              <a:rPr lang="en-CA" sz="4800" dirty="0">
                <a:solidFill>
                  <a:schemeClr val="accent4">
                    <a:lumMod val="75000"/>
                  </a:schemeClr>
                </a:solidFill>
              </a:rPr>
              <a:t>$1 000 000.00 cheque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Day 19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98349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988840"/>
            <a:ext cx="7408333" cy="4353347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CA" dirty="0" smtClean="0"/>
          </a:p>
          <a:p>
            <a:pPr marL="0" indent="0" algn="ctr">
              <a:buNone/>
            </a:pPr>
            <a:r>
              <a:rPr lang="en-CA" sz="4800" dirty="0" smtClean="0"/>
              <a:t>$</a:t>
            </a:r>
            <a:r>
              <a:rPr lang="en-CA" sz="4800" dirty="0"/>
              <a:t>5242.88</a:t>
            </a:r>
          </a:p>
          <a:p>
            <a:pPr marL="0" indent="0" algn="ctr">
              <a:buNone/>
            </a:pPr>
            <a:r>
              <a:rPr lang="en-CA" sz="4800" dirty="0"/>
              <a:t>or</a:t>
            </a:r>
          </a:p>
          <a:p>
            <a:pPr marL="0" indent="0" algn="ctr">
              <a:buNone/>
            </a:pPr>
            <a:r>
              <a:rPr lang="en-CA" sz="4800" dirty="0">
                <a:solidFill>
                  <a:schemeClr val="accent4">
                    <a:lumMod val="75000"/>
                  </a:schemeClr>
                </a:solidFill>
              </a:rPr>
              <a:t>$1 000 000.00 cheque</a:t>
            </a:r>
            <a:endParaRPr lang="en-CA" sz="48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CA" sz="4800" dirty="0"/>
          </a:p>
          <a:p>
            <a:pPr marL="0" indent="0" algn="ctr">
              <a:buNone/>
            </a:pPr>
            <a:r>
              <a:rPr lang="en-CA" sz="4800" b="1" dirty="0" smtClean="0">
                <a:solidFill>
                  <a:srgbClr val="FF0000"/>
                </a:solidFill>
              </a:rPr>
              <a:t>Anyone want to change?</a:t>
            </a:r>
          </a:p>
          <a:p>
            <a:pPr marL="0" indent="0" algn="ctr">
              <a:buNone/>
            </a:pPr>
            <a:r>
              <a:rPr lang="en-CA" sz="4800" b="1" dirty="0" smtClean="0">
                <a:solidFill>
                  <a:srgbClr val="FF0000"/>
                </a:solidFill>
              </a:rPr>
              <a:t>Are you sure?</a:t>
            </a:r>
            <a:endParaRPr lang="en-CA" sz="4800" b="1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Day 20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98349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CA" dirty="0" smtClean="0"/>
          </a:p>
          <a:p>
            <a:pPr marL="0" indent="0" algn="ctr">
              <a:buNone/>
            </a:pPr>
            <a:r>
              <a:rPr lang="en-CA" sz="4800" dirty="0" smtClean="0"/>
              <a:t>$10 </a:t>
            </a:r>
            <a:r>
              <a:rPr lang="en-CA" sz="4800" dirty="0"/>
              <a:t>458.76</a:t>
            </a:r>
          </a:p>
          <a:p>
            <a:pPr marL="0" indent="0" algn="ctr">
              <a:buNone/>
            </a:pPr>
            <a:r>
              <a:rPr lang="en-CA" sz="4800" dirty="0"/>
              <a:t>or</a:t>
            </a:r>
          </a:p>
          <a:p>
            <a:pPr marL="0" indent="0" algn="ctr">
              <a:buNone/>
            </a:pPr>
            <a:r>
              <a:rPr lang="en-CA" sz="4800" dirty="0">
                <a:solidFill>
                  <a:schemeClr val="accent4">
                    <a:lumMod val="75000"/>
                  </a:schemeClr>
                </a:solidFill>
              </a:rPr>
              <a:t>$1 000 000.00 cheque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Day 21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98349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CA" dirty="0" smtClean="0"/>
          </a:p>
          <a:p>
            <a:pPr marL="0" indent="0" algn="ctr">
              <a:buNone/>
            </a:pPr>
            <a:r>
              <a:rPr lang="en-CA" sz="4800" dirty="0" smtClean="0"/>
              <a:t>$20 </a:t>
            </a:r>
            <a:r>
              <a:rPr lang="en-CA" sz="4800" dirty="0"/>
              <a:t>971.52</a:t>
            </a:r>
          </a:p>
          <a:p>
            <a:pPr marL="0" indent="0" algn="ctr">
              <a:buNone/>
            </a:pPr>
            <a:r>
              <a:rPr lang="en-CA" sz="4800" dirty="0"/>
              <a:t>or</a:t>
            </a:r>
          </a:p>
          <a:p>
            <a:pPr marL="0" indent="0" algn="ctr">
              <a:buNone/>
            </a:pPr>
            <a:r>
              <a:rPr lang="en-CA" sz="4800" dirty="0">
                <a:solidFill>
                  <a:schemeClr val="accent4">
                    <a:lumMod val="75000"/>
                  </a:schemeClr>
                </a:solidFill>
              </a:rPr>
              <a:t>$1 000 000.00 cheque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Day 22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80604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CA" dirty="0" smtClean="0"/>
          </a:p>
          <a:p>
            <a:pPr marL="0" indent="0" algn="ctr">
              <a:buNone/>
            </a:pPr>
            <a:r>
              <a:rPr lang="en-CA" sz="4800" dirty="0" smtClean="0"/>
              <a:t>$41 </a:t>
            </a:r>
            <a:r>
              <a:rPr lang="en-CA" sz="4800" dirty="0"/>
              <a:t>943.04</a:t>
            </a:r>
          </a:p>
          <a:p>
            <a:pPr marL="0" indent="0" algn="ctr">
              <a:buNone/>
            </a:pPr>
            <a:r>
              <a:rPr lang="en-CA" sz="4800" dirty="0"/>
              <a:t>or</a:t>
            </a:r>
          </a:p>
          <a:p>
            <a:pPr marL="0" indent="0" algn="ctr">
              <a:buNone/>
            </a:pPr>
            <a:r>
              <a:rPr lang="en-CA" sz="4800" dirty="0">
                <a:solidFill>
                  <a:schemeClr val="accent4">
                    <a:lumMod val="75000"/>
                  </a:schemeClr>
                </a:solidFill>
              </a:rPr>
              <a:t>$1 000 000.00 cheque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Day 23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80604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CA" dirty="0" smtClean="0"/>
          </a:p>
          <a:p>
            <a:pPr marL="0" indent="0" algn="ctr">
              <a:buNone/>
            </a:pPr>
            <a:r>
              <a:rPr lang="en-CA" sz="4800" dirty="0" smtClean="0"/>
              <a:t>$83 </a:t>
            </a:r>
            <a:r>
              <a:rPr lang="en-CA" sz="4800" dirty="0"/>
              <a:t>886.08</a:t>
            </a:r>
          </a:p>
          <a:p>
            <a:pPr marL="0" indent="0" algn="ctr">
              <a:buNone/>
            </a:pPr>
            <a:r>
              <a:rPr lang="en-CA" sz="4800" dirty="0"/>
              <a:t>or</a:t>
            </a:r>
          </a:p>
          <a:p>
            <a:pPr marL="0" indent="0" algn="ctr">
              <a:buNone/>
            </a:pPr>
            <a:r>
              <a:rPr lang="en-CA" sz="4800" dirty="0">
                <a:solidFill>
                  <a:schemeClr val="accent4">
                    <a:lumMod val="75000"/>
                  </a:schemeClr>
                </a:solidFill>
              </a:rPr>
              <a:t>$1 000 000.00 cheque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Day 24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80604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9592" y="2420888"/>
            <a:ext cx="7408333" cy="3450696"/>
          </a:xfrm>
        </p:spPr>
        <p:txBody>
          <a:bodyPr/>
          <a:lstStyle/>
          <a:p>
            <a:r>
              <a:rPr lang="en-US" sz="3200" dirty="0" smtClean="0"/>
              <a:t>Minds On</a:t>
            </a:r>
          </a:p>
          <a:p>
            <a:r>
              <a:rPr lang="en-US" sz="3200" dirty="0" smtClean="0"/>
              <a:t>Interest – How does my money grow?</a:t>
            </a:r>
          </a:p>
          <a:p>
            <a:r>
              <a:rPr lang="en-US" sz="3200" dirty="0" smtClean="0"/>
              <a:t>Interest activity – Pairs</a:t>
            </a:r>
          </a:p>
          <a:p>
            <a:r>
              <a:rPr lang="en-US" sz="3200" dirty="0" smtClean="0"/>
              <a:t>Why save?</a:t>
            </a:r>
          </a:p>
          <a:p>
            <a:r>
              <a:rPr lang="en-US" sz="3200" dirty="0" smtClean="0"/>
              <a:t>Exit card</a:t>
            </a:r>
          </a:p>
          <a:p>
            <a:endParaRPr lang="en-US" sz="32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Agenda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58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CA" dirty="0" smtClean="0"/>
          </a:p>
          <a:p>
            <a:pPr marL="0" indent="0" algn="ctr">
              <a:buNone/>
            </a:pPr>
            <a:r>
              <a:rPr lang="en-CA" sz="4800" dirty="0" smtClean="0"/>
              <a:t>$167 </a:t>
            </a:r>
            <a:r>
              <a:rPr lang="en-CA" sz="4800" dirty="0"/>
              <a:t>772.16</a:t>
            </a:r>
          </a:p>
          <a:p>
            <a:pPr marL="0" indent="0" algn="ctr">
              <a:buNone/>
            </a:pPr>
            <a:r>
              <a:rPr lang="en-CA" sz="4800" dirty="0"/>
              <a:t>or</a:t>
            </a:r>
          </a:p>
          <a:p>
            <a:pPr marL="0" indent="0" algn="ctr">
              <a:buNone/>
            </a:pPr>
            <a:r>
              <a:rPr lang="en-CA" sz="4800" dirty="0">
                <a:solidFill>
                  <a:schemeClr val="accent4">
                    <a:lumMod val="75000"/>
                  </a:schemeClr>
                </a:solidFill>
              </a:rPr>
              <a:t>$1 000 000.00 cheque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Day 25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80604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CA" dirty="0" smtClean="0"/>
          </a:p>
          <a:p>
            <a:pPr marL="0" indent="0" algn="ctr">
              <a:buNone/>
            </a:pPr>
            <a:r>
              <a:rPr lang="en-CA" sz="4800" dirty="0" smtClean="0"/>
              <a:t>$335 544.32</a:t>
            </a:r>
            <a:endParaRPr lang="en-CA" sz="4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Day 26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80604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CA" dirty="0" smtClean="0"/>
          </a:p>
          <a:p>
            <a:pPr marL="0" indent="0" algn="ctr">
              <a:buNone/>
            </a:pPr>
            <a:r>
              <a:rPr lang="en-CA" sz="4800" dirty="0" smtClean="0"/>
              <a:t>$671 </a:t>
            </a:r>
            <a:r>
              <a:rPr lang="en-CA" sz="4800" dirty="0"/>
              <a:t>088.64</a:t>
            </a:r>
          </a:p>
          <a:p>
            <a:pPr marL="0" indent="0" algn="ctr">
              <a:buNone/>
            </a:pPr>
            <a:r>
              <a:rPr lang="en-CA" sz="4800" dirty="0"/>
              <a:t>or</a:t>
            </a:r>
          </a:p>
          <a:p>
            <a:pPr marL="0" indent="0" algn="ctr">
              <a:buNone/>
            </a:pPr>
            <a:r>
              <a:rPr lang="en-CA" sz="4800" dirty="0">
                <a:solidFill>
                  <a:schemeClr val="accent4">
                    <a:lumMod val="75000"/>
                  </a:schemeClr>
                </a:solidFill>
              </a:rPr>
              <a:t>$1 000 000.00 cheque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Day 27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80604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CA" dirty="0" smtClean="0"/>
          </a:p>
          <a:p>
            <a:pPr marL="0" indent="0" algn="ctr">
              <a:buNone/>
            </a:pPr>
            <a:r>
              <a:rPr lang="en-CA" sz="4800" dirty="0" smtClean="0"/>
              <a:t>$1 342 </a:t>
            </a:r>
            <a:r>
              <a:rPr lang="en-CA" sz="4800" dirty="0"/>
              <a:t>177.28</a:t>
            </a:r>
          </a:p>
          <a:p>
            <a:pPr marL="0" indent="0" algn="ctr">
              <a:buNone/>
            </a:pPr>
            <a:r>
              <a:rPr lang="en-CA" sz="4800" dirty="0"/>
              <a:t>or</a:t>
            </a:r>
          </a:p>
          <a:p>
            <a:pPr marL="0" indent="0" algn="ctr">
              <a:buNone/>
            </a:pPr>
            <a:r>
              <a:rPr lang="en-CA" sz="4800" dirty="0">
                <a:solidFill>
                  <a:schemeClr val="accent4">
                    <a:lumMod val="75000"/>
                  </a:schemeClr>
                </a:solidFill>
              </a:rPr>
              <a:t>$1 000 000.00 cheque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Day 28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80604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CA" dirty="0" smtClean="0"/>
          </a:p>
          <a:p>
            <a:pPr marL="0" indent="0" algn="ctr">
              <a:buNone/>
            </a:pPr>
            <a:r>
              <a:rPr lang="en-CA" sz="4800" dirty="0" smtClean="0"/>
              <a:t>$2 684 </a:t>
            </a:r>
            <a:r>
              <a:rPr lang="en-CA" sz="4800" dirty="0"/>
              <a:t>354.56</a:t>
            </a:r>
          </a:p>
          <a:p>
            <a:pPr marL="0" indent="0" algn="ctr">
              <a:buNone/>
            </a:pPr>
            <a:r>
              <a:rPr lang="en-CA" sz="4800" dirty="0"/>
              <a:t>or</a:t>
            </a:r>
          </a:p>
          <a:p>
            <a:pPr marL="0" indent="0" algn="ctr">
              <a:buNone/>
            </a:pPr>
            <a:r>
              <a:rPr lang="en-CA" sz="4800" dirty="0">
                <a:solidFill>
                  <a:schemeClr val="accent4">
                    <a:lumMod val="75000"/>
                  </a:schemeClr>
                </a:solidFill>
              </a:rPr>
              <a:t>$1 000 000.00 cheque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Day 29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80604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CA" dirty="0" smtClean="0"/>
          </a:p>
          <a:p>
            <a:pPr marL="0" indent="0" algn="ctr">
              <a:buNone/>
            </a:pPr>
            <a:r>
              <a:rPr lang="en-CA" sz="4800" dirty="0" smtClean="0"/>
              <a:t>$2 684 </a:t>
            </a:r>
            <a:r>
              <a:rPr lang="en-CA" sz="4800" dirty="0"/>
              <a:t>354.56</a:t>
            </a:r>
          </a:p>
          <a:p>
            <a:pPr marL="0" indent="0" algn="ctr">
              <a:buNone/>
            </a:pPr>
            <a:r>
              <a:rPr lang="en-CA" sz="4800" dirty="0"/>
              <a:t>or</a:t>
            </a:r>
          </a:p>
          <a:p>
            <a:pPr marL="0" indent="0" algn="ctr">
              <a:buNone/>
            </a:pPr>
            <a:r>
              <a:rPr lang="en-CA" sz="4800" dirty="0">
                <a:solidFill>
                  <a:schemeClr val="accent4">
                    <a:lumMod val="75000"/>
                  </a:schemeClr>
                </a:solidFill>
              </a:rPr>
              <a:t>$1 000 000.00 cheque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Day 29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80604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CA" dirty="0" smtClean="0"/>
          </a:p>
          <a:p>
            <a:pPr marL="0" indent="0" algn="ctr">
              <a:buNone/>
            </a:pPr>
            <a:r>
              <a:rPr lang="en-CA" sz="4800" dirty="0" smtClean="0"/>
              <a:t>$5 368 </a:t>
            </a:r>
            <a:r>
              <a:rPr lang="en-CA" sz="4800" dirty="0"/>
              <a:t>709.12</a:t>
            </a:r>
          </a:p>
          <a:p>
            <a:pPr marL="0" indent="0" algn="ctr">
              <a:buNone/>
            </a:pPr>
            <a:r>
              <a:rPr lang="en-CA" sz="4800" dirty="0"/>
              <a:t>or</a:t>
            </a:r>
          </a:p>
          <a:p>
            <a:pPr marL="0" indent="0" algn="ctr">
              <a:buNone/>
            </a:pPr>
            <a:r>
              <a:rPr lang="en-CA" sz="4800" dirty="0">
                <a:solidFill>
                  <a:schemeClr val="accent4">
                    <a:lumMod val="75000"/>
                  </a:schemeClr>
                </a:solidFill>
              </a:rPr>
              <a:t>$1 000 000.00 cheque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Day 30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80604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0" t="11613" r="55481" b="12515"/>
          <a:stretch/>
        </p:blipFill>
        <p:spPr bwMode="auto">
          <a:xfrm>
            <a:off x="323528" y="568274"/>
            <a:ext cx="2795437" cy="628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91880" y="2708920"/>
            <a:ext cx="43924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/>
              <a:t>A = P (1 + </a:t>
            </a:r>
            <a:r>
              <a:rPr lang="en-CA" sz="2400" b="1" dirty="0" err="1"/>
              <a:t>i</a:t>
            </a:r>
            <a:r>
              <a:rPr lang="en-CA" sz="2400" b="1" dirty="0"/>
              <a:t>) </a:t>
            </a:r>
            <a:r>
              <a:rPr lang="en-CA" sz="2400" b="1" baseline="30000" dirty="0"/>
              <a:t>n</a:t>
            </a:r>
            <a:endParaRPr lang="en-CA" sz="2400" dirty="0"/>
          </a:p>
          <a:p>
            <a:pPr fontAlgn="base"/>
            <a:endParaRPr lang="en-CA" sz="2400" dirty="0" smtClean="0"/>
          </a:p>
          <a:p>
            <a:pPr fontAlgn="base"/>
            <a:r>
              <a:rPr lang="en-CA" sz="2800" b="1" dirty="0" smtClean="0"/>
              <a:t>Amount </a:t>
            </a:r>
            <a:r>
              <a:rPr lang="en-CA" sz="2800" b="1" dirty="0"/>
              <a:t>= </a:t>
            </a:r>
            <a:r>
              <a:rPr lang="en-CA" sz="2800" b="1" dirty="0" smtClean="0"/>
              <a:t>0.01 </a:t>
            </a:r>
            <a:r>
              <a:rPr lang="en-CA" sz="2800" b="1" dirty="0"/>
              <a:t>(1 + </a:t>
            </a:r>
            <a:r>
              <a:rPr lang="en-CA" sz="2800" b="1" dirty="0" smtClean="0"/>
              <a:t>1.0)</a:t>
            </a:r>
            <a:r>
              <a:rPr lang="en-CA" sz="2800" b="1" baseline="30000" dirty="0" smtClean="0"/>
              <a:t>29</a:t>
            </a:r>
            <a:endParaRPr lang="en-CA" sz="2800" b="1" dirty="0" smtClean="0"/>
          </a:p>
          <a:p>
            <a:pPr fontAlgn="base"/>
            <a:r>
              <a:rPr lang="en-CA" sz="2800" b="1" dirty="0" smtClean="0"/>
              <a:t>	= 0.01 (2)</a:t>
            </a:r>
            <a:r>
              <a:rPr lang="en-CA" sz="2800" b="1" baseline="30000" dirty="0" smtClean="0"/>
              <a:t>29</a:t>
            </a:r>
          </a:p>
          <a:p>
            <a:pPr fontAlgn="base"/>
            <a:r>
              <a:rPr lang="en-CA" sz="2800" b="1" baseline="30000" dirty="0"/>
              <a:t>	</a:t>
            </a:r>
            <a:r>
              <a:rPr lang="en-CA" sz="2800" b="1" dirty="0" smtClean="0"/>
              <a:t>= </a:t>
            </a:r>
            <a:r>
              <a:rPr lang="en-CA" sz="2800" b="1" dirty="0"/>
              <a:t>0.01 (</a:t>
            </a:r>
            <a:r>
              <a:rPr lang="en-CA" sz="2800" b="1" dirty="0" smtClean="0"/>
              <a:t>536,870,912)</a:t>
            </a:r>
          </a:p>
          <a:p>
            <a:pPr fontAlgn="base"/>
            <a:r>
              <a:rPr lang="en-CA" sz="2800" b="1" dirty="0"/>
              <a:t>	= </a:t>
            </a:r>
            <a:r>
              <a:rPr lang="en-CA" sz="2800" b="1" dirty="0" smtClean="0"/>
              <a:t>$ 5,368,709.12</a:t>
            </a:r>
            <a:endParaRPr lang="en-CA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491880" y="692696"/>
            <a:ext cx="4320480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sz="2400" dirty="0" smtClean="0">
                <a:latin typeface="Comic Sans MS" panose="030F0702030302020204" pitchFamily="66" charset="0"/>
              </a:rPr>
              <a:t>There must be an easier way to calculate compound interest.</a:t>
            </a:r>
            <a:endParaRPr lang="en-CA" sz="2400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24470" y="3501008"/>
            <a:ext cx="5040560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CA" sz="2800" b="1" dirty="0" smtClean="0"/>
              <a:t>Here are all of the steps to get the answer, which has the penny doubling 29 times.</a:t>
            </a:r>
            <a:endParaRPr lang="en-CA" sz="2800" b="1" dirty="0"/>
          </a:p>
        </p:txBody>
      </p:sp>
    </p:spTree>
    <p:extLst>
      <p:ext uri="{BB962C8B-B14F-4D97-AF65-F5344CB8AC3E}">
        <p14:creationId xmlns:p14="http://schemas.microsoft.com/office/powerpoint/2010/main" val="1689923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</a:t>
            </a:r>
            <a:r>
              <a:rPr lang="en-US" dirty="0" smtClean="0">
                <a:hlinkClick r:id="rId2"/>
              </a:rPr>
              <a:t>wf91rEGw88Q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Simple vs. Compound Interest Explained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6118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420888"/>
            <a:ext cx="8352928" cy="3450696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357188" algn="l"/>
              </a:tabLst>
            </a:pPr>
            <a:r>
              <a:rPr lang="en-US" sz="3200" b="1" dirty="0">
                <a:solidFill>
                  <a:srgbClr val="0000FF"/>
                </a:solidFill>
                <a:latin typeface="Arial" charset="0"/>
              </a:rPr>
              <a:t>How to Calculate Simple Interest</a:t>
            </a:r>
          </a:p>
          <a:p>
            <a:pPr marL="0" indent="0">
              <a:buNone/>
              <a:tabLst>
                <a:tab pos="357188" algn="l"/>
              </a:tabLst>
            </a:pPr>
            <a:r>
              <a:rPr lang="en-US" dirty="0">
                <a:latin typeface="Arial" charset="0"/>
              </a:rPr>
              <a:t>	</a:t>
            </a:r>
            <a:r>
              <a:rPr lang="en-US" b="1" dirty="0">
                <a:latin typeface="Arial" charset="0"/>
              </a:rPr>
              <a:t>I (interest) = P (principal) x R (interest rate) x T (time</a:t>
            </a:r>
            <a:r>
              <a:rPr lang="en-US" b="1" dirty="0" smtClean="0">
                <a:latin typeface="Arial" charset="0"/>
              </a:rPr>
              <a:t>)</a:t>
            </a:r>
          </a:p>
          <a:p>
            <a:pPr marL="0" indent="0">
              <a:buNone/>
              <a:tabLst>
                <a:tab pos="357188" algn="l"/>
              </a:tabLst>
            </a:pPr>
            <a:endParaRPr lang="en-US" b="1" dirty="0" smtClean="0">
              <a:latin typeface="Arial" charset="0"/>
            </a:endParaRPr>
          </a:p>
          <a:p>
            <a:pPr marL="0" indent="0">
              <a:buNone/>
              <a:tabLst>
                <a:tab pos="357188" algn="l"/>
              </a:tabLst>
            </a:pPr>
            <a:r>
              <a:rPr lang="en-US" sz="2800" dirty="0">
                <a:latin typeface="Arial" charset="0"/>
              </a:rPr>
              <a:t>Financial institutions do not calculate using this simple formula.  Take into account amounts repaid during the loan:</a:t>
            </a:r>
          </a:p>
          <a:p>
            <a:pPr marL="0" indent="0">
              <a:buNone/>
              <a:tabLst>
                <a:tab pos="357188" algn="l"/>
              </a:tabLst>
            </a:pPr>
            <a:r>
              <a:rPr lang="en-US" sz="2800" dirty="0">
                <a:latin typeface="Arial" charset="0"/>
              </a:rPr>
              <a:t>charge interest only on the amount outstanding. </a:t>
            </a:r>
            <a:endParaRPr lang="en-US" sz="2800" b="1" dirty="0">
              <a:latin typeface="Arial" charset="0"/>
            </a:endParaRPr>
          </a:p>
          <a:p>
            <a:pPr marL="0" indent="0">
              <a:buNone/>
              <a:tabLst>
                <a:tab pos="357188" algn="l"/>
              </a:tabLst>
            </a:pPr>
            <a:endParaRPr lang="en-US" b="1" dirty="0">
              <a:latin typeface="Arial" charset="0"/>
            </a:endParaRPr>
          </a:p>
          <a:p>
            <a:pPr marL="0" indent="0">
              <a:buNone/>
            </a:pPr>
            <a:endParaRPr lang="en-CA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252728"/>
          </a:xfrm>
        </p:spPr>
        <p:txBody>
          <a:bodyPr/>
          <a:lstStyle/>
          <a:p>
            <a:r>
              <a:rPr lang="en-CA" b="1" dirty="0" smtClean="0">
                <a:solidFill>
                  <a:srgbClr val="FFFF00"/>
                </a:solidFill>
              </a:rPr>
              <a:t>Simple Interest</a:t>
            </a:r>
            <a:endParaRPr lang="en-CA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387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rgbClr val="FFFF00"/>
                </a:solidFill>
              </a:rPr>
              <a:t>Would You Rather?</a:t>
            </a:r>
            <a:endParaRPr lang="en-CA" b="1" dirty="0">
              <a:solidFill>
                <a:srgbClr val="FFFF00"/>
              </a:solidFill>
            </a:endParaRPr>
          </a:p>
        </p:txBody>
      </p:sp>
      <p:pic>
        <p:nvPicPr>
          <p:cNvPr id="4" name="Picture 3" descr="http://www.cbc.ca/news2/interactives/penny-quiz/gfx/01-lrg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2" r="20999"/>
          <a:stretch/>
        </p:blipFill>
        <p:spPr bwMode="auto">
          <a:xfrm>
            <a:off x="2483768" y="3933056"/>
            <a:ext cx="1604065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www.onemilliondollarsonly.com/chequ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861048"/>
            <a:ext cx="3816424" cy="189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hlinkClick r:id="rId4"/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71" r="23301"/>
          <a:stretch/>
        </p:blipFill>
        <p:spPr bwMode="auto">
          <a:xfrm>
            <a:off x="6876256" y="1484784"/>
            <a:ext cx="1791459" cy="21965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hlinkClick r:id="rId6"/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3" r="14015"/>
          <a:stretch/>
        </p:blipFill>
        <p:spPr bwMode="auto">
          <a:xfrm>
            <a:off x="611560" y="1916832"/>
            <a:ext cx="1424176" cy="19062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47199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76872"/>
            <a:ext cx="8352928" cy="3450696"/>
          </a:xfrm>
        </p:spPr>
        <p:txBody>
          <a:bodyPr>
            <a:normAutofit lnSpcReduction="10000"/>
          </a:bodyPr>
          <a:lstStyle/>
          <a:p>
            <a:pPr marL="0" indent="0">
              <a:buNone/>
              <a:tabLst>
                <a:tab pos="357188" algn="l"/>
              </a:tabLst>
            </a:pPr>
            <a:r>
              <a:rPr lang="en-US" sz="3200" b="1" dirty="0">
                <a:solidFill>
                  <a:srgbClr val="0000FF"/>
                </a:solidFill>
                <a:latin typeface="Arial" charset="0"/>
              </a:rPr>
              <a:t>How to Calculate Simple Interest</a:t>
            </a:r>
          </a:p>
          <a:p>
            <a:pPr marL="0" indent="0">
              <a:buNone/>
              <a:tabLst>
                <a:tab pos="357188" algn="l"/>
              </a:tabLst>
            </a:pPr>
            <a:r>
              <a:rPr lang="en-US" dirty="0">
                <a:latin typeface="Arial" charset="0"/>
              </a:rPr>
              <a:t>	</a:t>
            </a:r>
            <a:r>
              <a:rPr lang="en-US" b="1" dirty="0">
                <a:latin typeface="Arial" charset="0"/>
              </a:rPr>
              <a:t>I (interest) = P (principal) x R (interest rate) x T (time</a:t>
            </a:r>
            <a:r>
              <a:rPr lang="en-US" b="1" dirty="0" smtClean="0">
                <a:latin typeface="Arial" charset="0"/>
              </a:rPr>
              <a:t>)</a:t>
            </a:r>
          </a:p>
          <a:p>
            <a:pPr marL="0" indent="0">
              <a:buNone/>
              <a:tabLst>
                <a:tab pos="357188" algn="l"/>
              </a:tabLst>
            </a:pPr>
            <a:endParaRPr lang="en-US" b="1" dirty="0" smtClean="0">
              <a:latin typeface="Arial" charset="0"/>
            </a:endParaRPr>
          </a:p>
          <a:p>
            <a:pPr marL="0" indent="0">
              <a:buNone/>
              <a:tabLst>
                <a:tab pos="357188" algn="l"/>
              </a:tabLst>
            </a:pPr>
            <a:r>
              <a:rPr lang="en-US" sz="2800" dirty="0" smtClean="0">
                <a:latin typeface="Arial" charset="0"/>
              </a:rPr>
              <a:t>If you put $10,000 into a saving account at 5% for 5 years, what will the interest amount be for both?</a:t>
            </a:r>
          </a:p>
          <a:p>
            <a:pPr marL="0" indent="0">
              <a:buNone/>
              <a:tabLst>
                <a:tab pos="357188" algn="l"/>
              </a:tabLst>
            </a:pPr>
            <a:endParaRPr lang="en-US" sz="1600" dirty="0">
              <a:latin typeface="Arial" charset="0"/>
            </a:endParaRPr>
          </a:p>
          <a:p>
            <a:pPr marL="0" indent="0">
              <a:buNone/>
              <a:tabLst>
                <a:tab pos="357188" algn="l"/>
              </a:tabLst>
            </a:pPr>
            <a:r>
              <a:rPr lang="en-US" sz="2800" dirty="0" smtClean="0">
                <a:latin typeface="Arial" charset="0"/>
              </a:rPr>
              <a:t>  I = $10,000 x 0.05 x 5</a:t>
            </a:r>
          </a:p>
          <a:p>
            <a:pPr marL="0" indent="0">
              <a:buNone/>
              <a:tabLst>
                <a:tab pos="357188" algn="l"/>
              </a:tabLst>
            </a:pPr>
            <a:r>
              <a:rPr lang="en-US" sz="2800" dirty="0">
                <a:latin typeface="Arial" charset="0"/>
              </a:rPr>
              <a:t> </a:t>
            </a:r>
            <a:r>
              <a:rPr lang="en-US" sz="2800" dirty="0" smtClean="0">
                <a:latin typeface="Arial" charset="0"/>
              </a:rPr>
              <a:t> I = $2,500</a:t>
            </a:r>
          </a:p>
          <a:p>
            <a:pPr marL="0" indent="0">
              <a:buNone/>
              <a:tabLst>
                <a:tab pos="357188" algn="l"/>
              </a:tabLst>
            </a:pPr>
            <a:endParaRPr lang="en-US" sz="2800" dirty="0" smtClean="0">
              <a:latin typeface="Arial" charset="0"/>
            </a:endParaRPr>
          </a:p>
          <a:p>
            <a:pPr marL="0" indent="0">
              <a:buNone/>
              <a:tabLst>
                <a:tab pos="357188" algn="l"/>
              </a:tabLst>
            </a:pPr>
            <a:endParaRPr lang="en-US" sz="2800" b="1" dirty="0">
              <a:latin typeface="Arial" charset="0"/>
            </a:endParaRPr>
          </a:p>
          <a:p>
            <a:pPr marL="0" indent="0">
              <a:buNone/>
              <a:tabLst>
                <a:tab pos="357188" algn="l"/>
              </a:tabLst>
            </a:pPr>
            <a:endParaRPr lang="en-US" b="1" dirty="0">
              <a:latin typeface="Arial" charset="0"/>
            </a:endParaRPr>
          </a:p>
          <a:p>
            <a:pPr marL="0" indent="0">
              <a:buNone/>
            </a:pPr>
            <a:endParaRPr lang="en-CA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252728"/>
          </a:xfrm>
        </p:spPr>
        <p:txBody>
          <a:bodyPr/>
          <a:lstStyle/>
          <a:p>
            <a:r>
              <a:rPr lang="en-CA" b="1" dirty="0" smtClean="0">
                <a:solidFill>
                  <a:srgbClr val="FFFF00"/>
                </a:solidFill>
              </a:rPr>
              <a:t>Simple Interest</a:t>
            </a:r>
            <a:endParaRPr lang="en-CA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721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76872"/>
            <a:ext cx="8352928" cy="3960440"/>
          </a:xfrm>
        </p:spPr>
        <p:txBody>
          <a:bodyPr>
            <a:normAutofit lnSpcReduction="10000"/>
          </a:bodyPr>
          <a:lstStyle/>
          <a:p>
            <a:pPr marL="0" indent="0">
              <a:buNone/>
              <a:tabLst>
                <a:tab pos="357188" algn="l"/>
              </a:tabLst>
            </a:pPr>
            <a:r>
              <a:rPr lang="en-US" sz="3200" b="1" dirty="0">
                <a:solidFill>
                  <a:srgbClr val="0000FF"/>
                </a:solidFill>
                <a:latin typeface="Arial" charset="0"/>
              </a:rPr>
              <a:t>How to Calculate </a:t>
            </a:r>
            <a:r>
              <a:rPr lang="en-US" sz="3200" b="1" dirty="0" smtClean="0">
                <a:solidFill>
                  <a:srgbClr val="0000FF"/>
                </a:solidFill>
                <a:latin typeface="Arial" charset="0"/>
              </a:rPr>
              <a:t>Compound </a:t>
            </a:r>
            <a:r>
              <a:rPr lang="en-US" sz="3200" b="1" dirty="0">
                <a:solidFill>
                  <a:srgbClr val="0000FF"/>
                </a:solidFill>
                <a:latin typeface="Arial" charset="0"/>
              </a:rPr>
              <a:t>Interest</a:t>
            </a:r>
          </a:p>
          <a:p>
            <a:pPr marL="0" indent="0">
              <a:buNone/>
              <a:tabLst>
                <a:tab pos="357188" algn="l"/>
              </a:tabLst>
            </a:pPr>
            <a:r>
              <a:rPr lang="en-US" dirty="0">
                <a:latin typeface="Arial" charset="0"/>
              </a:rPr>
              <a:t>	</a:t>
            </a:r>
            <a:r>
              <a:rPr lang="en-US" b="1" dirty="0" smtClean="0">
                <a:latin typeface="Arial" charset="0"/>
              </a:rPr>
              <a:t>A (principal +interest</a:t>
            </a:r>
            <a:r>
              <a:rPr lang="en-US" b="1" dirty="0">
                <a:latin typeface="Arial" charset="0"/>
              </a:rPr>
              <a:t>) = P </a:t>
            </a:r>
            <a:r>
              <a:rPr lang="en-US" b="1" dirty="0" smtClean="0">
                <a:latin typeface="Arial" charset="0"/>
              </a:rPr>
              <a:t>(1 + </a:t>
            </a:r>
            <a:r>
              <a:rPr lang="en-US" b="1" dirty="0" err="1" smtClean="0">
                <a:latin typeface="Arial" charset="0"/>
              </a:rPr>
              <a:t>i</a:t>
            </a:r>
            <a:r>
              <a:rPr lang="en-US" b="1" dirty="0" smtClean="0">
                <a:latin typeface="Arial" charset="0"/>
              </a:rPr>
              <a:t>)</a:t>
            </a:r>
          </a:p>
          <a:p>
            <a:pPr marL="0" indent="0">
              <a:buNone/>
              <a:tabLst>
                <a:tab pos="357188" algn="l"/>
              </a:tabLst>
            </a:pPr>
            <a:endParaRPr lang="en-US" b="1" dirty="0" smtClean="0">
              <a:latin typeface="Arial" charset="0"/>
            </a:endParaRPr>
          </a:p>
          <a:p>
            <a:pPr marL="0" indent="0">
              <a:buNone/>
              <a:tabLst>
                <a:tab pos="357188" algn="l"/>
              </a:tabLst>
            </a:pPr>
            <a:r>
              <a:rPr lang="en-US" sz="2800" dirty="0" smtClean="0">
                <a:latin typeface="Arial" charset="0"/>
              </a:rPr>
              <a:t>If you put $10,000 into a saving account at 5% for 5 years, what will the interest amount be for both?</a:t>
            </a:r>
          </a:p>
          <a:p>
            <a:pPr marL="0" indent="0">
              <a:buNone/>
              <a:tabLst>
                <a:tab pos="357188" algn="l"/>
              </a:tabLst>
            </a:pPr>
            <a:endParaRPr lang="en-US" sz="1600" dirty="0">
              <a:latin typeface="Arial" charset="0"/>
            </a:endParaRPr>
          </a:p>
          <a:p>
            <a:pPr marL="0" indent="0">
              <a:buNone/>
              <a:tabLst>
                <a:tab pos="357188" algn="l"/>
              </a:tabLst>
            </a:pPr>
            <a:r>
              <a:rPr lang="en-US" sz="2800" dirty="0" smtClean="0">
                <a:latin typeface="Arial" charset="0"/>
              </a:rPr>
              <a:t>  A = $10,000 (1 + 0.05)</a:t>
            </a:r>
          </a:p>
          <a:p>
            <a:pPr marL="0" indent="0">
              <a:buNone/>
              <a:tabLst>
                <a:tab pos="357188" algn="l"/>
              </a:tabLst>
            </a:pPr>
            <a:r>
              <a:rPr lang="en-US" sz="2800" dirty="0">
                <a:latin typeface="Arial" charset="0"/>
              </a:rPr>
              <a:t> </a:t>
            </a:r>
            <a:r>
              <a:rPr lang="en-US" sz="2800" dirty="0" smtClean="0">
                <a:latin typeface="Arial" charset="0"/>
              </a:rPr>
              <a:t> A = $12,762  </a:t>
            </a:r>
          </a:p>
          <a:p>
            <a:pPr marL="0" indent="0">
              <a:buNone/>
              <a:tabLst>
                <a:tab pos="357188" algn="l"/>
              </a:tabLst>
            </a:pPr>
            <a:r>
              <a:rPr lang="en-US" sz="2800" dirty="0">
                <a:latin typeface="Arial" charset="0"/>
              </a:rPr>
              <a:t> </a:t>
            </a:r>
            <a:r>
              <a:rPr lang="en-US" sz="2800" dirty="0" smtClean="0">
                <a:latin typeface="Arial" charset="0"/>
              </a:rPr>
              <a:t>      Therefore total interest gained $2,762</a:t>
            </a:r>
          </a:p>
          <a:p>
            <a:pPr marL="0" indent="0">
              <a:buNone/>
              <a:tabLst>
                <a:tab pos="357188" algn="l"/>
              </a:tabLst>
            </a:pPr>
            <a:endParaRPr lang="en-US" sz="2800" dirty="0" smtClean="0">
              <a:latin typeface="Arial" charset="0"/>
            </a:endParaRPr>
          </a:p>
          <a:p>
            <a:pPr marL="0" indent="0">
              <a:buNone/>
              <a:tabLst>
                <a:tab pos="357188" algn="l"/>
              </a:tabLst>
            </a:pPr>
            <a:endParaRPr lang="en-US" sz="2800" b="1" dirty="0">
              <a:latin typeface="Arial" charset="0"/>
            </a:endParaRPr>
          </a:p>
          <a:p>
            <a:pPr marL="0" indent="0">
              <a:buNone/>
              <a:tabLst>
                <a:tab pos="357188" algn="l"/>
              </a:tabLst>
            </a:pPr>
            <a:endParaRPr lang="en-US" b="1" dirty="0">
              <a:latin typeface="Arial" charset="0"/>
            </a:endParaRPr>
          </a:p>
          <a:p>
            <a:pPr marL="0" indent="0">
              <a:buNone/>
            </a:pPr>
            <a:endParaRPr lang="en-CA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252728"/>
          </a:xfrm>
        </p:spPr>
        <p:txBody>
          <a:bodyPr/>
          <a:lstStyle/>
          <a:p>
            <a:r>
              <a:rPr lang="en-CA" b="1" dirty="0" smtClean="0">
                <a:solidFill>
                  <a:srgbClr val="FFFF00"/>
                </a:solidFill>
              </a:rPr>
              <a:t>Compound Interest</a:t>
            </a:r>
            <a:endParaRPr lang="en-CA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64088" y="2564904"/>
            <a:ext cx="309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11960" y="4437112"/>
            <a:ext cx="298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7042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04864"/>
            <a:ext cx="8352928" cy="4032448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357188" algn="l"/>
              </a:tabLst>
            </a:pPr>
            <a:r>
              <a:rPr lang="en-US" sz="3200" b="1" dirty="0" smtClean="0">
                <a:solidFill>
                  <a:srgbClr val="0000FF"/>
                </a:solidFill>
                <a:latin typeface="Arial" charset="0"/>
              </a:rPr>
              <a:t>Complete the “try this” exercise on your worksheet.</a:t>
            </a:r>
          </a:p>
          <a:p>
            <a:pPr marL="0" indent="0">
              <a:buNone/>
              <a:tabLst>
                <a:tab pos="357188" algn="l"/>
              </a:tabLst>
            </a:pPr>
            <a:endParaRPr lang="en-US" sz="2800" dirty="0" smtClean="0">
              <a:latin typeface="Arial" charset="0"/>
            </a:endParaRPr>
          </a:p>
          <a:p>
            <a:pPr marL="0" indent="0">
              <a:buNone/>
              <a:tabLst>
                <a:tab pos="357188" algn="l"/>
              </a:tabLst>
            </a:pPr>
            <a:endParaRPr lang="en-US" sz="2800" dirty="0" smtClean="0">
              <a:latin typeface="Arial" charset="0"/>
            </a:endParaRPr>
          </a:p>
          <a:p>
            <a:pPr marL="0" indent="0">
              <a:buNone/>
              <a:tabLst>
                <a:tab pos="357188" algn="l"/>
              </a:tabLst>
            </a:pPr>
            <a:endParaRPr lang="en-US" sz="2800" b="1" dirty="0">
              <a:latin typeface="Arial" charset="0"/>
            </a:endParaRPr>
          </a:p>
          <a:p>
            <a:pPr marL="0" indent="0">
              <a:buNone/>
              <a:tabLst>
                <a:tab pos="357188" algn="l"/>
              </a:tabLst>
            </a:pPr>
            <a:endParaRPr lang="en-US" b="1" dirty="0">
              <a:latin typeface="Arial" charset="0"/>
            </a:endParaRPr>
          </a:p>
          <a:p>
            <a:pPr marL="0" indent="0">
              <a:buNone/>
            </a:pPr>
            <a:endParaRPr lang="en-CA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252728"/>
          </a:xfrm>
        </p:spPr>
        <p:txBody>
          <a:bodyPr/>
          <a:lstStyle/>
          <a:p>
            <a:r>
              <a:rPr lang="en-CA" b="1" dirty="0" smtClean="0">
                <a:solidFill>
                  <a:srgbClr val="FFFF00"/>
                </a:solidFill>
              </a:rPr>
              <a:t>Simple VS Compound Interest</a:t>
            </a:r>
            <a:endParaRPr lang="en-CA" b="1" dirty="0">
              <a:solidFill>
                <a:srgbClr val="FFFF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000929"/>
              </p:ext>
            </p:extLst>
          </p:nvPr>
        </p:nvGraphicFramePr>
        <p:xfrm>
          <a:off x="827584" y="3573016"/>
          <a:ext cx="7488832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/>
                <a:gridCol w="3744416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Simple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Compound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I</a:t>
                      </a:r>
                      <a:r>
                        <a:rPr lang="en-US" sz="2400" b="1" baseline="0" dirty="0" smtClean="0"/>
                        <a:t> = $5,000 x 0.08 x 30</a:t>
                      </a:r>
                    </a:p>
                    <a:p>
                      <a:endParaRPr lang="en-US" sz="1400" b="1" baseline="0" dirty="0" smtClean="0"/>
                    </a:p>
                    <a:p>
                      <a:endParaRPr lang="en-US" sz="2000" b="1" baseline="0" dirty="0" smtClean="0"/>
                    </a:p>
                    <a:p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</a:rPr>
                        <a:t>I = $12,000</a:t>
                      </a:r>
                      <a:endParaRPr lang="en-US" sz="3200" b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A</a:t>
                      </a:r>
                      <a:r>
                        <a:rPr lang="en-US" sz="2000" b="1" baseline="0" dirty="0" smtClean="0"/>
                        <a:t> = $5,000 (1 + 0.08)</a:t>
                      </a:r>
                    </a:p>
                    <a:p>
                      <a:r>
                        <a:rPr lang="en-US" sz="2000" b="1" baseline="0" dirty="0" smtClean="0"/>
                        <a:t>A = $50,313</a:t>
                      </a:r>
                    </a:p>
                    <a:p>
                      <a:endParaRPr lang="en-US" sz="2000" b="1" baseline="0" dirty="0" smtClean="0"/>
                    </a:p>
                    <a:p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</a:rPr>
                        <a:t>Interest = $45,313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660232" y="378904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956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76872"/>
            <a:ext cx="8352928" cy="3960440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357188" algn="l"/>
              </a:tabLst>
            </a:pPr>
            <a:r>
              <a:rPr lang="en-US" sz="3200" b="1" dirty="0" smtClean="0">
                <a:solidFill>
                  <a:srgbClr val="0000FF"/>
                </a:solidFill>
                <a:latin typeface="Arial" charset="0"/>
              </a:rPr>
              <a:t>In pairs, discuss and complete the simple and compound interest questions (1-3).</a:t>
            </a:r>
          </a:p>
          <a:p>
            <a:pPr marL="0" indent="0">
              <a:buNone/>
              <a:tabLst>
                <a:tab pos="357188" algn="l"/>
              </a:tabLst>
            </a:pPr>
            <a:endParaRPr lang="en-US" sz="3200" b="1" dirty="0">
              <a:solidFill>
                <a:srgbClr val="0000FF"/>
              </a:solidFill>
              <a:latin typeface="Arial" charset="0"/>
            </a:endParaRPr>
          </a:p>
          <a:p>
            <a:pPr marL="0" indent="0">
              <a:buNone/>
              <a:tabLst>
                <a:tab pos="357188" algn="l"/>
              </a:tabLst>
            </a:pPr>
            <a:r>
              <a:rPr lang="en-US" sz="3200" b="1" dirty="0" smtClean="0">
                <a:solidFill>
                  <a:srgbClr val="0000FF"/>
                </a:solidFill>
                <a:latin typeface="Arial" charset="0"/>
              </a:rPr>
              <a:t>Let’s review the answers.</a:t>
            </a:r>
            <a:endParaRPr lang="en-US" sz="2800" dirty="0" smtClean="0">
              <a:latin typeface="Arial" charset="0"/>
            </a:endParaRPr>
          </a:p>
          <a:p>
            <a:pPr marL="0" indent="0">
              <a:buNone/>
              <a:tabLst>
                <a:tab pos="357188" algn="l"/>
              </a:tabLst>
            </a:pPr>
            <a:endParaRPr lang="en-US" sz="2800" dirty="0" smtClean="0">
              <a:latin typeface="Arial" charset="0"/>
            </a:endParaRPr>
          </a:p>
          <a:p>
            <a:pPr marL="0" indent="0">
              <a:buNone/>
              <a:tabLst>
                <a:tab pos="357188" algn="l"/>
              </a:tabLst>
            </a:pPr>
            <a:endParaRPr lang="en-US" sz="2800" b="1" dirty="0">
              <a:latin typeface="Arial" charset="0"/>
            </a:endParaRPr>
          </a:p>
          <a:p>
            <a:pPr marL="0" indent="0">
              <a:buNone/>
              <a:tabLst>
                <a:tab pos="357188" algn="l"/>
              </a:tabLst>
            </a:pPr>
            <a:endParaRPr lang="en-US" b="1" dirty="0">
              <a:latin typeface="Arial" charset="0"/>
            </a:endParaRPr>
          </a:p>
          <a:p>
            <a:pPr marL="0" indent="0">
              <a:buNone/>
            </a:pPr>
            <a:endParaRPr lang="en-CA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252728"/>
          </a:xfrm>
        </p:spPr>
        <p:txBody>
          <a:bodyPr/>
          <a:lstStyle/>
          <a:p>
            <a:r>
              <a:rPr lang="en-CA" b="1" dirty="0" smtClean="0">
                <a:solidFill>
                  <a:srgbClr val="FFFF00"/>
                </a:solidFill>
              </a:rPr>
              <a:t>Interest Activity</a:t>
            </a:r>
            <a:endParaRPr lang="en-CA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755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76872"/>
            <a:ext cx="8352928" cy="4176464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357188" algn="l"/>
              </a:tabLst>
            </a:pPr>
            <a:r>
              <a:rPr lang="en-US" sz="3200" b="1" dirty="0" smtClean="0">
                <a:solidFill>
                  <a:srgbClr val="0000FF"/>
                </a:solidFill>
                <a:latin typeface="Arial" charset="0"/>
              </a:rPr>
              <a:t>In groups of three, provide examples/descriptions for each one of the three reasons why people save.</a:t>
            </a:r>
          </a:p>
          <a:p>
            <a:pPr marL="0" indent="0">
              <a:buNone/>
              <a:tabLst>
                <a:tab pos="357188" algn="l"/>
              </a:tabLst>
            </a:pPr>
            <a:r>
              <a:rPr lang="en-US" sz="2800" b="1" dirty="0">
                <a:solidFill>
                  <a:srgbClr val="FFFFFF"/>
                </a:solidFill>
              </a:rPr>
              <a:t>Need for Saving</a:t>
            </a:r>
            <a:endParaRPr lang="en-US" sz="2800" dirty="0">
              <a:latin typeface="Arial"/>
            </a:endParaRPr>
          </a:p>
          <a:p>
            <a:pPr marL="0" indent="0">
              <a:buNone/>
              <a:tabLst>
                <a:tab pos="357188" algn="l"/>
              </a:tabLst>
            </a:pPr>
            <a:endParaRPr lang="en-US" sz="2800" dirty="0" smtClean="0">
              <a:latin typeface="Arial" charset="0"/>
            </a:endParaRPr>
          </a:p>
          <a:p>
            <a:pPr marL="0" indent="0">
              <a:buNone/>
              <a:tabLst>
                <a:tab pos="357188" algn="l"/>
              </a:tabLst>
            </a:pPr>
            <a:endParaRPr lang="en-US" sz="2800" dirty="0" smtClean="0">
              <a:latin typeface="Arial" charset="0"/>
            </a:endParaRPr>
          </a:p>
          <a:p>
            <a:pPr marL="0" indent="0">
              <a:buNone/>
              <a:tabLst>
                <a:tab pos="357188" algn="l"/>
              </a:tabLst>
            </a:pPr>
            <a:endParaRPr lang="en-US" sz="2800" b="1" dirty="0">
              <a:latin typeface="Arial" charset="0"/>
            </a:endParaRPr>
          </a:p>
          <a:p>
            <a:pPr marL="0" indent="0">
              <a:buNone/>
              <a:tabLst>
                <a:tab pos="357188" algn="l"/>
              </a:tabLst>
            </a:pPr>
            <a:endParaRPr lang="en-US" b="1" dirty="0">
              <a:latin typeface="Arial" charset="0"/>
            </a:endParaRPr>
          </a:p>
          <a:p>
            <a:pPr marL="0" indent="0">
              <a:buNone/>
            </a:pPr>
            <a:endParaRPr lang="en-CA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252728"/>
          </a:xfrm>
        </p:spPr>
        <p:txBody>
          <a:bodyPr/>
          <a:lstStyle/>
          <a:p>
            <a:r>
              <a:rPr lang="en-CA" b="1" dirty="0" smtClean="0">
                <a:solidFill>
                  <a:srgbClr val="FFFF00"/>
                </a:solidFill>
              </a:rPr>
              <a:t>3 </a:t>
            </a:r>
            <a:r>
              <a:rPr lang="en-CA" b="1" dirty="0" err="1" smtClean="0">
                <a:solidFill>
                  <a:srgbClr val="FFFF00"/>
                </a:solidFill>
              </a:rPr>
              <a:t>Muskateers</a:t>
            </a:r>
            <a:endParaRPr lang="en-CA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469153"/>
              </p:ext>
            </p:extLst>
          </p:nvPr>
        </p:nvGraphicFramePr>
        <p:xfrm>
          <a:off x="1619672" y="3861048"/>
          <a:ext cx="6096000" cy="2410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3863752"/>
              </a:tblGrid>
              <a:tr h="504056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Need for Saving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00"/>
                          </a:solidFill>
                        </a:rPr>
                        <a:t>    Description</a:t>
                      </a:r>
                      <a:endParaRPr lang="en-US" sz="20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Emergency</a:t>
                      </a:r>
                      <a:r>
                        <a:rPr lang="en-US" sz="2000" b="1" baseline="0" dirty="0" smtClean="0"/>
                        <a:t> Needs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Short</a:t>
                      </a:r>
                      <a:r>
                        <a:rPr lang="en-US" sz="2000" b="1" baseline="0" dirty="0" smtClean="0"/>
                        <a:t> and long term goals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Security and future needs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1800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420888"/>
            <a:ext cx="8020413" cy="37052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252728"/>
          </a:xfrm>
        </p:spPr>
        <p:txBody>
          <a:bodyPr/>
          <a:lstStyle/>
          <a:p>
            <a:r>
              <a:rPr lang="en-CA" b="1" dirty="0" smtClean="0">
                <a:solidFill>
                  <a:srgbClr val="FFFF00"/>
                </a:solidFill>
              </a:rPr>
              <a:t>Would you rather have:</a:t>
            </a:r>
            <a:endParaRPr lang="en-CA" b="1" dirty="0">
              <a:solidFill>
                <a:srgbClr val="FFFF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035048"/>
              </p:ext>
            </p:extLst>
          </p:nvPr>
        </p:nvGraphicFramePr>
        <p:xfrm>
          <a:off x="467544" y="260648"/>
          <a:ext cx="8184232" cy="643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6922"/>
                <a:gridCol w="5187310"/>
              </a:tblGrid>
              <a:tr h="1085362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Need for Saving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00"/>
                          </a:solidFill>
                        </a:rPr>
                        <a:t>    Description</a:t>
                      </a:r>
                      <a:endParaRPr lang="en-US" sz="20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2126163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Emergency</a:t>
                      </a:r>
                      <a:r>
                        <a:rPr lang="en-US" sz="2000" b="1" baseline="0" dirty="0" smtClean="0"/>
                        <a:t> Needs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000" b="1" dirty="0" smtClean="0"/>
                        <a:t>Help pay for unexpected expenses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000" b="1" dirty="0" smtClean="0"/>
                        <a:t>Just</a:t>
                      </a:r>
                      <a:r>
                        <a:rPr lang="en-US" sz="2000" b="1" baseline="0" dirty="0" smtClean="0"/>
                        <a:t> lost your job and need to cover expenses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US" sz="2000" b="1" baseline="0" dirty="0" smtClean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000" b="1" baseline="0" dirty="0" smtClean="0"/>
                        <a:t>NOTE:  Financial planners state you should have 3-6 months’ salary in a savings account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US" sz="2000" b="1" dirty="0"/>
                    </a:p>
                  </a:txBody>
                  <a:tcPr/>
                </a:tc>
              </a:tr>
              <a:tr h="1543653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Short</a:t>
                      </a:r>
                      <a:r>
                        <a:rPr lang="en-US" sz="2000" b="1" baseline="0" dirty="0" smtClean="0"/>
                        <a:t> and long term goals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000" b="1" dirty="0" smtClean="0"/>
                        <a:t>Purchase</a:t>
                      </a:r>
                      <a:r>
                        <a:rPr lang="en-US" sz="2000" b="1" baseline="0" dirty="0" smtClean="0"/>
                        <a:t> of inexpensive items in a short period (concert tickets, a bike, a new TV)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US" sz="2000" b="1" baseline="0" dirty="0" smtClean="0"/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000" b="1" baseline="0" dirty="0" smtClean="0"/>
                        <a:t>Saving for a longer period of time to save for more expensive items (house, car)</a:t>
                      </a:r>
                    </a:p>
                  </a:txBody>
                  <a:tcPr/>
                </a:tc>
              </a:tr>
              <a:tr h="1509518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Security and future needs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000" b="1" dirty="0" smtClean="0"/>
                        <a:t>Knowing you have money</a:t>
                      </a:r>
                      <a:r>
                        <a:rPr lang="en-US" sz="2000" b="1" baseline="0" dirty="0" smtClean="0"/>
                        <a:t> for unexpected emergencies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000" b="1" baseline="0" dirty="0" smtClean="0"/>
                        <a:t>Have extra income for retirement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3522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Even though she has a budget, she always forgets it.  She has no savings and is living pay </a:t>
            </a:r>
            <a:r>
              <a:rPr lang="en-US" sz="3200" dirty="0" err="1" smtClean="0"/>
              <a:t>cheque</a:t>
            </a:r>
            <a:r>
              <a:rPr lang="en-US" sz="3200" dirty="0" smtClean="0"/>
              <a:t> to pay </a:t>
            </a:r>
            <a:r>
              <a:rPr lang="en-US" sz="3200" dirty="0" err="1" smtClean="0"/>
              <a:t>cheque</a:t>
            </a:r>
            <a:r>
              <a:rPr lang="en-US" sz="3200" dirty="0" smtClean="0"/>
              <a:t>. Her kids are worried that their mom won’t be able to afford her life when she retires.  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3200" dirty="0" smtClean="0"/>
              <a:t>What advice could you give her about saving?  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79712" y="404664"/>
            <a:ext cx="8229600" cy="1252728"/>
          </a:xfrm>
        </p:spPr>
        <p:txBody>
          <a:bodyPr/>
          <a:lstStyle/>
          <a:p>
            <a:r>
              <a:rPr lang="en-US" b="1" dirty="0" err="1" smtClean="0">
                <a:solidFill>
                  <a:srgbClr val="FFFF00"/>
                </a:solidFill>
              </a:rPr>
              <a:t>Shannae</a:t>
            </a:r>
            <a:r>
              <a:rPr lang="en-US" b="1" dirty="0" smtClean="0">
                <a:solidFill>
                  <a:srgbClr val="FFFF00"/>
                </a:solidFill>
              </a:rPr>
              <a:t> needs help!!!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4" name="Picture 3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3168352" cy="2133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5525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76872"/>
            <a:ext cx="8352928" cy="3450696"/>
          </a:xfrm>
        </p:spPr>
        <p:txBody>
          <a:bodyPr>
            <a:normAutofit/>
          </a:bodyPr>
          <a:lstStyle/>
          <a:p>
            <a:pPr marL="0" indent="0" algn="ctr">
              <a:buNone/>
              <a:tabLst>
                <a:tab pos="357188" algn="l"/>
              </a:tabLst>
            </a:pPr>
            <a:r>
              <a:rPr lang="en-US" sz="3200" b="1" dirty="0" smtClean="0">
                <a:solidFill>
                  <a:srgbClr val="0000FF"/>
                </a:solidFill>
                <a:latin typeface="Arial" charset="0"/>
              </a:rPr>
              <a:t>Savings Account		GICs</a:t>
            </a:r>
          </a:p>
          <a:p>
            <a:pPr marL="0" indent="0">
              <a:buNone/>
              <a:tabLst>
                <a:tab pos="357188" algn="l"/>
              </a:tabLst>
            </a:pPr>
            <a:endParaRPr lang="en-US" sz="3200" b="1" dirty="0">
              <a:solidFill>
                <a:srgbClr val="0000FF"/>
              </a:solidFill>
              <a:latin typeface="Arial" charset="0"/>
            </a:endParaRPr>
          </a:p>
          <a:p>
            <a:pPr marL="0" indent="0" algn="ctr">
              <a:buNone/>
              <a:tabLst>
                <a:tab pos="357188" algn="l"/>
              </a:tabLst>
            </a:pPr>
            <a:r>
              <a:rPr lang="en-US" sz="3200" b="1" dirty="0" smtClean="0">
                <a:solidFill>
                  <a:srgbClr val="0000FF"/>
                </a:solidFill>
                <a:latin typeface="Arial" charset="0"/>
              </a:rPr>
              <a:t>RRSPs	</a:t>
            </a:r>
            <a:r>
              <a:rPr lang="en-US" sz="3200" b="1" dirty="0">
                <a:solidFill>
                  <a:srgbClr val="0000FF"/>
                </a:solidFill>
                <a:latin typeface="Arial" charset="0"/>
              </a:rPr>
              <a:t>	</a:t>
            </a:r>
            <a:r>
              <a:rPr lang="en-US" sz="3200" b="1" dirty="0" smtClean="0">
                <a:solidFill>
                  <a:srgbClr val="0000FF"/>
                </a:solidFill>
                <a:latin typeface="Arial" charset="0"/>
              </a:rPr>
              <a:t>RESP	</a:t>
            </a:r>
          </a:p>
          <a:p>
            <a:pPr marL="0" indent="0">
              <a:buNone/>
              <a:tabLst>
                <a:tab pos="357188" algn="l"/>
              </a:tabLst>
            </a:pPr>
            <a:r>
              <a:rPr lang="en-US" sz="3200" b="1" dirty="0" smtClean="0">
                <a:solidFill>
                  <a:srgbClr val="0000FF"/>
                </a:solidFill>
                <a:latin typeface="Arial" charset="0"/>
              </a:rPr>
              <a:t>		</a:t>
            </a:r>
            <a:endParaRPr lang="en-US" sz="3200" b="1" dirty="0">
              <a:solidFill>
                <a:srgbClr val="0000FF"/>
              </a:solidFill>
              <a:latin typeface="Arial" charset="0"/>
            </a:endParaRPr>
          </a:p>
          <a:p>
            <a:pPr marL="0" indent="0">
              <a:buNone/>
              <a:tabLst>
                <a:tab pos="357188" algn="l"/>
              </a:tabLst>
            </a:pPr>
            <a:r>
              <a:rPr lang="en-US" sz="3200" b="1" dirty="0" smtClean="0">
                <a:solidFill>
                  <a:srgbClr val="0000FF"/>
                </a:solidFill>
                <a:latin typeface="Arial" charset="0"/>
              </a:rPr>
              <a:t>Canada Savings </a:t>
            </a:r>
            <a:r>
              <a:rPr lang="en-US" sz="3200" b="1" dirty="0" smtClean="0">
                <a:solidFill>
                  <a:srgbClr val="0000FF"/>
                </a:solidFill>
                <a:latin typeface="Arial" charset="0"/>
              </a:rPr>
              <a:t>Bonds		Mutual </a:t>
            </a:r>
            <a:r>
              <a:rPr lang="en-US" sz="3200" b="1" dirty="0" smtClean="0">
                <a:solidFill>
                  <a:srgbClr val="0000FF"/>
                </a:solidFill>
                <a:latin typeface="Arial" charset="0"/>
              </a:rPr>
              <a:t>Funds</a:t>
            </a:r>
            <a:endParaRPr lang="en-US" sz="2800" dirty="0" smtClean="0">
              <a:latin typeface="Arial" charset="0"/>
            </a:endParaRPr>
          </a:p>
          <a:p>
            <a:pPr marL="0" indent="0">
              <a:buNone/>
              <a:tabLst>
                <a:tab pos="357188" algn="l"/>
              </a:tabLst>
            </a:pPr>
            <a:endParaRPr lang="en-US" sz="2800" dirty="0" smtClean="0">
              <a:latin typeface="Arial" charset="0"/>
            </a:endParaRPr>
          </a:p>
          <a:p>
            <a:pPr marL="0" indent="0">
              <a:buNone/>
              <a:tabLst>
                <a:tab pos="357188" algn="l"/>
              </a:tabLst>
            </a:pPr>
            <a:endParaRPr lang="en-US" sz="2800" b="1" dirty="0">
              <a:latin typeface="Arial" charset="0"/>
            </a:endParaRPr>
          </a:p>
          <a:p>
            <a:pPr marL="0" indent="0">
              <a:buNone/>
              <a:tabLst>
                <a:tab pos="357188" algn="l"/>
              </a:tabLst>
            </a:pPr>
            <a:endParaRPr lang="en-US" b="1" dirty="0">
              <a:latin typeface="Arial" charset="0"/>
            </a:endParaRPr>
          </a:p>
          <a:p>
            <a:pPr marL="0" indent="0">
              <a:buNone/>
            </a:pPr>
            <a:endParaRPr lang="en-CA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252728"/>
          </a:xfrm>
        </p:spPr>
        <p:txBody>
          <a:bodyPr/>
          <a:lstStyle/>
          <a:p>
            <a:r>
              <a:rPr lang="en-CA" b="1" dirty="0" smtClean="0">
                <a:solidFill>
                  <a:srgbClr val="FFFF00"/>
                </a:solidFill>
              </a:rPr>
              <a:t>Types of Investments/Savings</a:t>
            </a:r>
            <a:endParaRPr lang="en-CA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893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16832"/>
            <a:ext cx="9144000" cy="4941168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357188" algn="l"/>
              </a:tabLst>
            </a:pPr>
            <a:r>
              <a:rPr lang="en-US" sz="2800" b="1" dirty="0" smtClean="0">
                <a:solidFill>
                  <a:srgbClr val="0000FF"/>
                </a:solidFill>
                <a:latin typeface="Arial" charset="0"/>
              </a:rPr>
              <a:t>In groups of </a:t>
            </a:r>
            <a:r>
              <a:rPr lang="en-US" sz="2800" b="1" dirty="0" smtClean="0">
                <a:solidFill>
                  <a:srgbClr val="0000FF"/>
                </a:solidFill>
                <a:latin typeface="Arial" charset="0"/>
              </a:rPr>
              <a:t>2/3: </a:t>
            </a:r>
          </a:p>
          <a:p>
            <a:pPr>
              <a:tabLst>
                <a:tab pos="357188" algn="l"/>
              </a:tabLst>
            </a:pPr>
            <a:r>
              <a:rPr lang="en-US" sz="2800" b="1" dirty="0">
                <a:solidFill>
                  <a:srgbClr val="0000FF"/>
                </a:solidFill>
                <a:latin typeface="Arial" charset="0"/>
              </a:rPr>
              <a:t>G</a:t>
            </a:r>
            <a:r>
              <a:rPr lang="en-US" sz="2800" b="1" dirty="0" smtClean="0">
                <a:solidFill>
                  <a:srgbClr val="0000FF"/>
                </a:solidFill>
                <a:latin typeface="Arial" charset="0"/>
              </a:rPr>
              <a:t>o to a financial institution website</a:t>
            </a:r>
          </a:p>
          <a:p>
            <a:pPr marL="0" indent="0">
              <a:buNone/>
              <a:tabLst>
                <a:tab pos="357188" algn="l"/>
              </a:tabLst>
            </a:pPr>
            <a:endParaRPr lang="en-US" sz="1800" b="1" dirty="0" smtClean="0">
              <a:solidFill>
                <a:srgbClr val="0000FF"/>
              </a:solidFill>
              <a:latin typeface="Arial" charset="0"/>
            </a:endParaRPr>
          </a:p>
          <a:p>
            <a:pPr>
              <a:tabLst>
                <a:tab pos="357188" algn="l"/>
              </a:tabLst>
            </a:pPr>
            <a:r>
              <a:rPr lang="en-US" sz="2800" b="1" dirty="0" smtClean="0">
                <a:solidFill>
                  <a:srgbClr val="0000FF"/>
                </a:solidFill>
                <a:latin typeface="Arial" charset="0"/>
              </a:rPr>
              <a:t>You will </a:t>
            </a:r>
            <a:r>
              <a:rPr lang="en-US" sz="2800" b="1" dirty="0" smtClean="0">
                <a:solidFill>
                  <a:srgbClr val="0000FF"/>
                </a:solidFill>
                <a:latin typeface="Arial" charset="0"/>
              </a:rPr>
              <a:t>obtain information regarding investment products </a:t>
            </a:r>
            <a:r>
              <a:rPr lang="en-US" sz="2800" b="1" dirty="0" smtClean="0">
                <a:solidFill>
                  <a:srgbClr val="0000FF"/>
                </a:solidFill>
                <a:latin typeface="Arial" charset="0"/>
              </a:rPr>
              <a:t>from the institution’s website</a:t>
            </a:r>
            <a:endParaRPr lang="en-US" sz="2800" b="1" dirty="0">
              <a:solidFill>
                <a:srgbClr val="0000FF"/>
              </a:solidFill>
              <a:latin typeface="Arial" charset="0"/>
            </a:endParaRPr>
          </a:p>
          <a:p>
            <a:pPr marL="825500" lvl="1" indent="-273050">
              <a:tabLst>
                <a:tab pos="357188" algn="l"/>
              </a:tabLst>
            </a:pPr>
            <a:r>
              <a:rPr lang="en-US" sz="2800" b="1" dirty="0" smtClean="0">
                <a:solidFill>
                  <a:srgbClr val="0000FF"/>
                </a:solidFill>
                <a:latin typeface="Arial" charset="0"/>
              </a:rPr>
              <a:t>What is the product? (definition)</a:t>
            </a:r>
          </a:p>
          <a:p>
            <a:pPr marL="825500" lvl="1" indent="-273050">
              <a:tabLst>
                <a:tab pos="357188" algn="l"/>
              </a:tabLst>
            </a:pPr>
            <a:r>
              <a:rPr lang="en-US" sz="2800" b="1" dirty="0" smtClean="0">
                <a:solidFill>
                  <a:srgbClr val="0000FF"/>
                </a:solidFill>
                <a:latin typeface="Arial" charset="0"/>
              </a:rPr>
              <a:t>Based on the product facts, what are the advantages and disadvantages (discuss)</a:t>
            </a:r>
            <a:endParaRPr lang="en-US" sz="2800" b="1" dirty="0" smtClean="0">
              <a:solidFill>
                <a:srgbClr val="0000FF"/>
              </a:solidFill>
              <a:latin typeface="Arial" charset="0"/>
            </a:endParaRPr>
          </a:p>
          <a:p>
            <a:pPr marL="0" indent="0">
              <a:buNone/>
              <a:tabLst>
                <a:tab pos="357188" algn="l"/>
              </a:tabLst>
            </a:pPr>
            <a:endParaRPr lang="en-US" sz="2800" dirty="0" smtClean="0">
              <a:latin typeface="Arial" charset="0"/>
            </a:endParaRPr>
          </a:p>
          <a:p>
            <a:pPr marL="0" indent="0">
              <a:buNone/>
              <a:tabLst>
                <a:tab pos="357188" algn="l"/>
              </a:tabLst>
            </a:pPr>
            <a:endParaRPr lang="en-US" sz="2800" dirty="0" smtClean="0">
              <a:latin typeface="Arial" charset="0"/>
            </a:endParaRPr>
          </a:p>
          <a:p>
            <a:pPr marL="0" indent="0">
              <a:buNone/>
              <a:tabLst>
                <a:tab pos="357188" algn="l"/>
              </a:tabLst>
            </a:pPr>
            <a:endParaRPr lang="en-US" sz="2800" b="1" dirty="0">
              <a:latin typeface="Arial" charset="0"/>
            </a:endParaRPr>
          </a:p>
          <a:p>
            <a:pPr marL="0" indent="0">
              <a:buNone/>
              <a:tabLst>
                <a:tab pos="357188" algn="l"/>
              </a:tabLst>
            </a:pPr>
            <a:endParaRPr lang="en-US" b="1" dirty="0">
              <a:latin typeface="Arial" charset="0"/>
            </a:endParaRPr>
          </a:p>
          <a:p>
            <a:pPr marL="0" indent="0">
              <a:buNone/>
            </a:pPr>
            <a:endParaRPr lang="en-CA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873416"/>
          </a:xfrm>
        </p:spPr>
        <p:txBody>
          <a:bodyPr>
            <a:normAutofit/>
          </a:bodyPr>
          <a:lstStyle/>
          <a:p>
            <a:r>
              <a:rPr lang="en-CA" b="1" dirty="0" smtClean="0">
                <a:solidFill>
                  <a:srgbClr val="FFFF00"/>
                </a:solidFill>
              </a:rPr>
              <a:t>Group Activity </a:t>
            </a:r>
            <a:r>
              <a:rPr lang="en-CA" b="1" dirty="0">
                <a:solidFill>
                  <a:srgbClr val="FFFF00"/>
                </a:solidFill>
              </a:rPr>
              <a:t/>
            </a:r>
            <a:br>
              <a:rPr lang="en-CA" b="1" dirty="0">
                <a:solidFill>
                  <a:srgbClr val="FFFF00"/>
                </a:solidFill>
              </a:rPr>
            </a:br>
            <a:r>
              <a:rPr lang="en-CA" b="1" dirty="0" smtClean="0">
                <a:solidFill>
                  <a:srgbClr val="FFFF00"/>
                </a:solidFill>
              </a:rPr>
              <a:t>Investments</a:t>
            </a:r>
            <a:r>
              <a:rPr lang="en-CA" b="1" dirty="0" smtClean="0">
                <a:solidFill>
                  <a:srgbClr val="FFFF00"/>
                </a:solidFill>
              </a:rPr>
              <a:t>/Savings</a:t>
            </a:r>
            <a:endParaRPr lang="en-CA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201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420888"/>
            <a:ext cx="8020413" cy="3705275"/>
          </a:xfrm>
        </p:spPr>
        <p:txBody>
          <a:bodyPr>
            <a:normAutofit/>
          </a:bodyPr>
          <a:lstStyle/>
          <a:p>
            <a:r>
              <a:rPr lang="en-CA" sz="3200" dirty="0" smtClean="0"/>
              <a:t>A cheque for $1 million</a:t>
            </a:r>
          </a:p>
          <a:p>
            <a:r>
              <a:rPr lang="en-CA" sz="3200" dirty="0" smtClean="0"/>
              <a:t>A penny that doubles every day for 30 days</a:t>
            </a:r>
            <a:endParaRPr lang="en-CA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252728"/>
          </a:xfrm>
        </p:spPr>
        <p:txBody>
          <a:bodyPr/>
          <a:lstStyle/>
          <a:p>
            <a:r>
              <a:rPr lang="en-CA" b="1" dirty="0" smtClean="0">
                <a:solidFill>
                  <a:srgbClr val="FFFF00"/>
                </a:solidFill>
              </a:rPr>
              <a:t>Would you rather have:</a:t>
            </a:r>
            <a:endParaRPr lang="en-CA" b="1" dirty="0">
              <a:solidFill>
                <a:srgbClr val="FFFF00"/>
              </a:solidFill>
            </a:endParaRPr>
          </a:p>
        </p:txBody>
      </p:sp>
      <p:pic>
        <p:nvPicPr>
          <p:cNvPr id="4" name="Picture 3" descr="http://www.onemilliondollarsonly.com/chequ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831" y="3717032"/>
            <a:ext cx="3996843" cy="2141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www.cbc.ca/news2/interactives/penny-quiz/gfx/01-lr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149080"/>
            <a:ext cx="2592288" cy="19585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8183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CA" dirty="0" smtClean="0"/>
          </a:p>
          <a:p>
            <a:pPr marL="0" indent="0" algn="ctr">
              <a:buNone/>
            </a:pPr>
            <a:r>
              <a:rPr lang="en-CA" sz="4800" dirty="0" smtClean="0"/>
              <a:t>$0.01</a:t>
            </a:r>
          </a:p>
          <a:p>
            <a:pPr marL="0" indent="0" algn="ctr">
              <a:buNone/>
            </a:pPr>
            <a:r>
              <a:rPr lang="en-CA" sz="4800" dirty="0" smtClean="0">
                <a:solidFill>
                  <a:schemeClr val="tx1"/>
                </a:solidFill>
              </a:rPr>
              <a:t>or</a:t>
            </a:r>
          </a:p>
          <a:p>
            <a:pPr marL="0" indent="0" algn="ctr">
              <a:buNone/>
            </a:pPr>
            <a:r>
              <a:rPr lang="en-CA" sz="4800" dirty="0" smtClean="0">
                <a:solidFill>
                  <a:schemeClr val="accent4">
                    <a:lumMod val="75000"/>
                  </a:schemeClr>
                </a:solidFill>
              </a:rPr>
              <a:t>$1 000 000.00 cheque </a:t>
            </a:r>
            <a:endParaRPr lang="en-CA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52728"/>
          </a:xfrm>
        </p:spPr>
        <p:txBody>
          <a:bodyPr/>
          <a:lstStyle/>
          <a:p>
            <a:r>
              <a:rPr lang="en-CA" dirty="0" smtClean="0"/>
              <a:t>Day 1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32339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CA" dirty="0" smtClean="0"/>
          </a:p>
          <a:p>
            <a:pPr marL="0" indent="0" algn="ctr">
              <a:buNone/>
            </a:pPr>
            <a:r>
              <a:rPr lang="en-CA" sz="4800" dirty="0" smtClean="0"/>
              <a:t>$</a:t>
            </a:r>
            <a:r>
              <a:rPr lang="en-CA" sz="4800" dirty="0"/>
              <a:t>0.02</a:t>
            </a:r>
          </a:p>
          <a:p>
            <a:pPr marL="0" indent="0" algn="ctr">
              <a:buNone/>
            </a:pPr>
            <a:r>
              <a:rPr lang="en-CA" sz="4800" dirty="0">
                <a:solidFill>
                  <a:schemeClr val="accent4">
                    <a:lumMod val="75000"/>
                  </a:schemeClr>
                </a:solidFill>
              </a:rPr>
              <a:t>or</a:t>
            </a:r>
          </a:p>
          <a:p>
            <a:pPr marL="0" indent="0" algn="ctr">
              <a:buNone/>
            </a:pPr>
            <a:r>
              <a:rPr lang="en-CA" sz="4800" dirty="0">
                <a:solidFill>
                  <a:schemeClr val="accent4">
                    <a:lumMod val="75000"/>
                  </a:schemeClr>
                </a:solidFill>
              </a:rPr>
              <a:t>$1 000 000.00 cheque </a:t>
            </a:r>
          </a:p>
          <a:p>
            <a:pPr marL="0" indent="0" algn="ctr">
              <a:buNone/>
            </a:pPr>
            <a:endParaRPr lang="en-CA" sz="4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252728"/>
          </a:xfrm>
        </p:spPr>
        <p:txBody>
          <a:bodyPr/>
          <a:lstStyle/>
          <a:p>
            <a:r>
              <a:rPr lang="en-CA" dirty="0" smtClean="0"/>
              <a:t>Day 2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07260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CA" dirty="0" smtClean="0"/>
          </a:p>
          <a:p>
            <a:pPr marL="0" indent="0" algn="ctr">
              <a:buNone/>
            </a:pPr>
            <a:r>
              <a:rPr lang="en-CA" sz="4800" dirty="0" smtClean="0"/>
              <a:t>$</a:t>
            </a:r>
            <a:r>
              <a:rPr lang="en-CA" sz="4800" dirty="0"/>
              <a:t>0.04</a:t>
            </a:r>
          </a:p>
          <a:p>
            <a:pPr marL="0" indent="0" algn="ctr">
              <a:buNone/>
            </a:pPr>
            <a:r>
              <a:rPr lang="en-CA" sz="4800" dirty="0">
                <a:solidFill>
                  <a:schemeClr val="accent4">
                    <a:lumMod val="75000"/>
                  </a:schemeClr>
                </a:solidFill>
              </a:rPr>
              <a:t>or</a:t>
            </a:r>
          </a:p>
          <a:p>
            <a:pPr marL="0" indent="0" algn="ctr">
              <a:buNone/>
            </a:pPr>
            <a:r>
              <a:rPr lang="en-CA" sz="4800" dirty="0">
                <a:solidFill>
                  <a:schemeClr val="accent4">
                    <a:lumMod val="75000"/>
                  </a:schemeClr>
                </a:solidFill>
              </a:rPr>
              <a:t>$1 000 000.00 cheque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252728"/>
          </a:xfrm>
        </p:spPr>
        <p:txBody>
          <a:bodyPr/>
          <a:lstStyle/>
          <a:p>
            <a:r>
              <a:rPr lang="en-CA" dirty="0" smtClean="0"/>
              <a:t>Day 3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07260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CA" dirty="0" smtClean="0"/>
          </a:p>
          <a:p>
            <a:pPr marL="0" indent="0" algn="ctr">
              <a:buNone/>
            </a:pPr>
            <a:r>
              <a:rPr lang="en-CA" sz="4800" dirty="0" smtClean="0"/>
              <a:t>$</a:t>
            </a:r>
            <a:r>
              <a:rPr lang="en-CA" sz="4800" dirty="0"/>
              <a:t>0.08</a:t>
            </a:r>
          </a:p>
          <a:p>
            <a:pPr marL="0" indent="0" algn="ctr">
              <a:buNone/>
            </a:pPr>
            <a:r>
              <a:rPr lang="en-CA" sz="4800" dirty="0"/>
              <a:t>or</a:t>
            </a:r>
          </a:p>
          <a:p>
            <a:pPr marL="0" indent="0" algn="ctr">
              <a:buNone/>
            </a:pPr>
            <a:r>
              <a:rPr lang="en-CA" sz="4800" dirty="0">
                <a:solidFill>
                  <a:schemeClr val="accent4">
                    <a:lumMod val="75000"/>
                  </a:schemeClr>
                </a:solidFill>
              </a:rPr>
              <a:t>$1 000 000.00 cheque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Day 4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07260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772</TotalTime>
  <Words>826</Words>
  <Application>Microsoft Macintosh PowerPoint</Application>
  <PresentationFormat>On-screen Show (4:3)</PresentationFormat>
  <Paragraphs>282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Waveform</vt:lpstr>
      <vt:lpstr>Savings &amp; Interest</vt:lpstr>
      <vt:lpstr>Learning Goals</vt:lpstr>
      <vt:lpstr>Agenda</vt:lpstr>
      <vt:lpstr>Would You Rather?</vt:lpstr>
      <vt:lpstr>Would you rather have:</vt:lpstr>
      <vt:lpstr>Day 1</vt:lpstr>
      <vt:lpstr>Day 2</vt:lpstr>
      <vt:lpstr>Day 3</vt:lpstr>
      <vt:lpstr>Day 4</vt:lpstr>
      <vt:lpstr>Day 5</vt:lpstr>
      <vt:lpstr>Day 6</vt:lpstr>
      <vt:lpstr>Day 7 </vt:lpstr>
      <vt:lpstr>Day 8 </vt:lpstr>
      <vt:lpstr>Day 9 </vt:lpstr>
      <vt:lpstr>Day 10 </vt:lpstr>
      <vt:lpstr>Day 11</vt:lpstr>
      <vt:lpstr>Day 12</vt:lpstr>
      <vt:lpstr>Day 13</vt:lpstr>
      <vt:lpstr>Day 14</vt:lpstr>
      <vt:lpstr>Day 15</vt:lpstr>
      <vt:lpstr>Day 16</vt:lpstr>
      <vt:lpstr>Day 17</vt:lpstr>
      <vt:lpstr>Day 18</vt:lpstr>
      <vt:lpstr>Day 19</vt:lpstr>
      <vt:lpstr>Day 20</vt:lpstr>
      <vt:lpstr>Day 21</vt:lpstr>
      <vt:lpstr>Day 22</vt:lpstr>
      <vt:lpstr>Day 23</vt:lpstr>
      <vt:lpstr>Day 24</vt:lpstr>
      <vt:lpstr>Day 25</vt:lpstr>
      <vt:lpstr>Day 26</vt:lpstr>
      <vt:lpstr>Day 27</vt:lpstr>
      <vt:lpstr>Day 28</vt:lpstr>
      <vt:lpstr>Day 29</vt:lpstr>
      <vt:lpstr>Day 29</vt:lpstr>
      <vt:lpstr>Day 30</vt:lpstr>
      <vt:lpstr>PowerPoint Presentation</vt:lpstr>
      <vt:lpstr>Simple vs. Compound Interest Explained</vt:lpstr>
      <vt:lpstr>Simple Interest</vt:lpstr>
      <vt:lpstr>Simple Interest</vt:lpstr>
      <vt:lpstr>Compound Interest</vt:lpstr>
      <vt:lpstr>Simple VS Compound Interest</vt:lpstr>
      <vt:lpstr>Interest Activity</vt:lpstr>
      <vt:lpstr>3 Muskateers</vt:lpstr>
      <vt:lpstr>Would you rather have:</vt:lpstr>
      <vt:lpstr>Shannae needs help!!!</vt:lpstr>
      <vt:lpstr>Types of Investments/Savings</vt:lpstr>
      <vt:lpstr>Group Activity  Investments/Savings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Would You Rather?</dc:title>
  <dc:creator>Jeremy</dc:creator>
  <cp:lastModifiedBy>Pina</cp:lastModifiedBy>
  <cp:revision>22</cp:revision>
  <cp:lastPrinted>2017-01-08T21:15:43Z</cp:lastPrinted>
  <dcterms:created xsi:type="dcterms:W3CDTF">2015-02-25T02:03:47Z</dcterms:created>
  <dcterms:modified xsi:type="dcterms:W3CDTF">2017-05-16T15:07:14Z</dcterms:modified>
</cp:coreProperties>
</file>