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Indie Flower"/>
      <p:regular r:id="rId15"/>
    </p:embeddedFont>
    <p:embeddedFont>
      <p:font typeface="Old Standard TT"/>
      <p:regular r:id="rId16"/>
      <p:bold r:id="rId17"/>
      <p: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IndieFlower-regular.fntdata"/><Relationship Id="rId14" Type="http://schemas.openxmlformats.org/officeDocument/2006/relationships/slide" Target="slides/slide10.xml"/><Relationship Id="rId17" Type="http://schemas.openxmlformats.org/officeDocument/2006/relationships/font" Target="fonts/OldStandardTT-bold.fntdata"/><Relationship Id="rId16" Type="http://schemas.openxmlformats.org/officeDocument/2006/relationships/font" Target="fonts/OldStandardTT-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ldStandardT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06.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1.png"/><Relationship Id="rId4"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home.howstuffworks.com/photocopier1.htm" TargetMode="External"/><Relationship Id="rId4" Type="http://schemas.openxmlformats.org/officeDocument/2006/relationships/hyperlink" Target="http://www.explainthatstuff.com/photocopier.html" TargetMode="External"/><Relationship Id="rId5" Type="http://schemas.openxmlformats.org/officeDocument/2006/relationships/hyperlink" Target="http://www.explainthatstuff.com/photocopier.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512700" y="1037500"/>
            <a:ext cx="8118600" cy="1522800"/>
          </a:xfrm>
          <a:prstGeom prst="rect">
            <a:avLst/>
          </a:prstGeom>
        </p:spPr>
        <p:txBody>
          <a:bodyPr anchorCtr="0" anchor="b" bIns="91425" lIns="91425" rIns="91425" tIns="91425">
            <a:noAutofit/>
          </a:bodyPr>
          <a:lstStyle/>
          <a:p>
            <a:pPr lvl="0" algn="ctr">
              <a:spcBef>
                <a:spcPts val="0"/>
              </a:spcBef>
              <a:buNone/>
            </a:pPr>
            <a:r>
              <a:rPr lang="en">
                <a:solidFill>
                  <a:srgbClr val="000000"/>
                </a:solidFill>
              </a:rPr>
              <a:t>The functions of a photocopier</a:t>
            </a:r>
          </a:p>
        </p:txBody>
      </p:sp>
      <p:pic>
        <p:nvPicPr>
          <p:cNvPr descr="e155726ab8db34f2d38549211e07c4db_download-thinking-emoji-icon-thinking-emoji_600-600.png" id="60" name="Shape 60"/>
          <p:cNvPicPr preferRelativeResize="0"/>
          <p:nvPr/>
        </p:nvPicPr>
        <p:blipFill>
          <a:blip r:embed="rId3">
            <a:alphaModFix/>
          </a:blip>
          <a:stretch>
            <a:fillRect/>
          </a:stretch>
        </p:blipFill>
        <p:spPr>
          <a:xfrm>
            <a:off x="6104425" y="2560300"/>
            <a:ext cx="2199675" cy="2199675"/>
          </a:xfrm>
          <a:prstGeom prst="rect">
            <a:avLst/>
          </a:prstGeom>
          <a:noFill/>
          <a:ln>
            <a:noFill/>
          </a:ln>
        </p:spPr>
      </p:pic>
      <p:sp>
        <p:nvSpPr>
          <p:cNvPr id="61" name="Shape 61"/>
          <p:cNvSpPr txBox="1"/>
          <p:nvPr/>
        </p:nvSpPr>
        <p:spPr>
          <a:xfrm>
            <a:off x="0" y="0"/>
            <a:ext cx="7264800" cy="847500"/>
          </a:xfrm>
          <a:prstGeom prst="rect">
            <a:avLst/>
          </a:prstGeom>
          <a:noFill/>
          <a:ln>
            <a:noFill/>
          </a:ln>
        </p:spPr>
        <p:txBody>
          <a:bodyPr anchorCtr="0" anchor="t" bIns="91425" lIns="91425" rIns="91425" tIns="91425">
            <a:noAutofit/>
          </a:bodyPr>
          <a:lstStyle/>
          <a:p>
            <a:pPr lvl="0">
              <a:spcBef>
                <a:spcPts val="0"/>
              </a:spcBef>
              <a:buNone/>
            </a:pPr>
            <a:r>
              <a:rPr lang="en"/>
              <a:t>By Swetha and Claire and supervision by Sena and Julia </a:t>
            </a:r>
          </a:p>
        </p:txBody>
      </p:sp>
      <p:pic>
        <p:nvPicPr>
          <p:cNvPr descr="Scanning.jpg" id="62" name="Shape 62"/>
          <p:cNvPicPr preferRelativeResize="0"/>
          <p:nvPr/>
        </p:nvPicPr>
        <p:blipFill>
          <a:blip r:embed="rId4">
            <a:alphaModFix/>
          </a:blip>
          <a:stretch>
            <a:fillRect/>
          </a:stretch>
        </p:blipFill>
        <p:spPr>
          <a:xfrm>
            <a:off x="443350" y="2623374"/>
            <a:ext cx="2951475" cy="196457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613200"/>
          </a:xfrm>
          <a:prstGeom prst="rect">
            <a:avLst/>
          </a:prstGeom>
        </p:spPr>
        <p:txBody>
          <a:bodyPr anchorCtr="0" anchor="t" bIns="91425" lIns="91425" rIns="91425" tIns="91425">
            <a:noAutofit/>
          </a:bodyPr>
          <a:lstStyle/>
          <a:p>
            <a:pPr lvl="0" rtl="0">
              <a:spcBef>
                <a:spcPts val="0"/>
              </a:spcBef>
              <a:buNone/>
            </a:pPr>
            <a:r>
              <a:rPr lang="en"/>
              <a:t>Citation </a:t>
            </a:r>
          </a:p>
        </p:txBody>
      </p:sp>
      <p:sp>
        <p:nvSpPr>
          <p:cNvPr id="126" name="Shape 126"/>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How Photocopiers Work. (2001, February 01). Retrieved March 26, 2017, from </a:t>
            </a:r>
            <a:r>
              <a:rPr lang="en" u="sng">
                <a:solidFill>
                  <a:schemeClr val="hlink"/>
                </a:solidFill>
                <a:hlinkClick r:id="rId3"/>
              </a:rPr>
              <a:t>http://home.howstuffworks.com/photocopier1.htm</a:t>
            </a:r>
          </a:p>
          <a:p>
            <a:pPr lvl="0">
              <a:spcBef>
                <a:spcPts val="0"/>
              </a:spcBef>
              <a:buClr>
                <a:schemeClr val="dk1"/>
              </a:buClr>
              <a:buSzPct val="61111"/>
              <a:buFont typeface="Arial"/>
              <a:buNone/>
            </a:pPr>
            <a:r>
              <a:rPr lang="en"/>
              <a:t>Woodford, C. (2016, August 03). How does a photocopier work. Retrieved March 26, 2017, from </a:t>
            </a:r>
            <a:r>
              <a:rPr lang="en" u="sng">
                <a:solidFill>
                  <a:schemeClr val="hlink"/>
                </a:solidFill>
                <a:hlinkClick r:id="rId4"/>
              </a:rPr>
              <a:t>http://www.explainthatstuff.com/photocopier.html</a:t>
            </a:r>
            <a:br>
              <a:rPr lang="en" u="sng">
                <a:solidFill>
                  <a:schemeClr val="hlink"/>
                </a:solidFill>
                <a:hlinkClick r:id="rId5"/>
              </a:rPr>
            </a:b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479550" y="457025"/>
            <a:ext cx="8520600" cy="613200"/>
          </a:xfrm>
          <a:prstGeom prst="rect">
            <a:avLst/>
          </a:prstGeom>
        </p:spPr>
        <p:txBody>
          <a:bodyPr anchorCtr="0" anchor="t" bIns="91425" lIns="91425" rIns="91425" tIns="91425">
            <a:noAutofit/>
          </a:bodyPr>
          <a:lstStyle/>
          <a:p>
            <a:pPr lvl="0">
              <a:spcBef>
                <a:spcPts val="0"/>
              </a:spcBef>
              <a:buNone/>
            </a:pPr>
            <a:r>
              <a:rPr lang="en" sz="6000">
                <a:latin typeface="Trebuchet MS"/>
                <a:ea typeface="Trebuchet MS"/>
                <a:cs typeface="Trebuchet MS"/>
                <a:sym typeface="Trebuchet MS"/>
              </a:rPr>
              <a:t>W</a:t>
            </a:r>
            <a:r>
              <a:rPr lang="en" sz="6000">
                <a:latin typeface="Trebuchet MS"/>
                <a:ea typeface="Trebuchet MS"/>
                <a:cs typeface="Trebuchet MS"/>
                <a:sym typeface="Trebuchet MS"/>
              </a:rPr>
              <a:t>hat is a photocopier?</a:t>
            </a:r>
          </a:p>
        </p:txBody>
      </p:sp>
      <p:sp>
        <p:nvSpPr>
          <p:cNvPr id="68" name="Shape 68"/>
          <p:cNvSpPr txBox="1"/>
          <p:nvPr>
            <p:ph idx="1" type="body"/>
          </p:nvPr>
        </p:nvSpPr>
        <p:spPr>
          <a:xfrm>
            <a:off x="611450" y="1642550"/>
            <a:ext cx="7213800" cy="1979100"/>
          </a:xfrm>
          <a:prstGeom prst="rect">
            <a:avLst/>
          </a:prstGeom>
        </p:spPr>
        <p:txBody>
          <a:bodyPr anchorCtr="0" anchor="t" bIns="91425" lIns="91425" rIns="91425" tIns="91425">
            <a:noAutofit/>
          </a:bodyPr>
          <a:lstStyle/>
          <a:p>
            <a:pPr lvl="0" rtl="0">
              <a:spcBef>
                <a:spcPts val="0"/>
              </a:spcBef>
              <a:buNone/>
            </a:pPr>
            <a:r>
              <a:rPr lang="en" sz="3600">
                <a:latin typeface="Indie Flower"/>
                <a:ea typeface="Indie Flower"/>
                <a:cs typeface="Indie Flower"/>
                <a:sym typeface="Indie Flower"/>
              </a:rPr>
              <a:t>A photocopier is an electronic machine that makes copies of images and documents. </a:t>
            </a:r>
          </a:p>
          <a:p>
            <a:pPr lvl="0">
              <a:spcBef>
                <a:spcPts val="0"/>
              </a:spcBef>
              <a:buNone/>
            </a:pPr>
            <a:r>
              <a:t/>
            </a:r>
            <a:endParaRPr/>
          </a:p>
        </p:txBody>
      </p:sp>
      <p:sp>
        <p:nvSpPr>
          <p:cNvPr id="69" name="Shape 69"/>
          <p:cNvSpPr txBox="1"/>
          <p:nvPr/>
        </p:nvSpPr>
        <p:spPr>
          <a:xfrm>
            <a:off x="-683400" y="419625"/>
            <a:ext cx="6906000" cy="8058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70" name="Shape 70"/>
          <p:cNvSpPr txBox="1"/>
          <p:nvPr/>
        </p:nvSpPr>
        <p:spPr>
          <a:xfrm>
            <a:off x="5071575" y="227800"/>
            <a:ext cx="1678500" cy="323700"/>
          </a:xfrm>
          <a:prstGeom prst="rect">
            <a:avLst/>
          </a:prstGeom>
          <a:noFill/>
          <a:ln>
            <a:noFill/>
          </a:ln>
        </p:spPr>
        <p:txBody>
          <a:bodyPr anchorCtr="0" anchor="t" bIns="91425" lIns="91425" rIns="91425" tIns="91425">
            <a:noAutofit/>
          </a:bodyPr>
          <a:lstStyle/>
          <a:p>
            <a:pPr lvl="0">
              <a:spcBef>
                <a:spcPts val="0"/>
              </a:spcBef>
              <a:buNone/>
            </a:pPr>
            <a:r>
              <a:rPr lang="en">
                <a:highlight>
                  <a:srgbClr val="00FF00"/>
                </a:highlight>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What is inside a photocopier?</a:t>
            </a:r>
          </a:p>
        </p:txBody>
      </p:sp>
      <p:sp>
        <p:nvSpPr>
          <p:cNvPr id="76" name="Shape 76"/>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lang="en"/>
              <a:t>Photoreceptor</a:t>
            </a:r>
            <a:r>
              <a:rPr lang="en"/>
              <a:t> drum or belt</a:t>
            </a:r>
          </a:p>
          <a:p>
            <a:pPr indent="-228600" lvl="0" marL="457200" rtl="0">
              <a:spcBef>
                <a:spcPts val="0"/>
              </a:spcBef>
              <a:buChar char="➔"/>
            </a:pPr>
            <a:r>
              <a:rPr lang="en"/>
              <a:t>Corona wires </a:t>
            </a:r>
          </a:p>
          <a:p>
            <a:pPr indent="-228600" lvl="0" marL="457200" rtl="0">
              <a:spcBef>
                <a:spcPts val="0"/>
              </a:spcBef>
              <a:buChar char="➔"/>
            </a:pPr>
            <a:r>
              <a:rPr lang="en"/>
              <a:t>Lamp and lenses </a:t>
            </a:r>
          </a:p>
          <a:p>
            <a:pPr indent="-228600" lvl="0" marL="457200" rtl="0">
              <a:spcBef>
                <a:spcPts val="0"/>
              </a:spcBef>
              <a:buChar char="➔"/>
            </a:pPr>
            <a:r>
              <a:rPr lang="en"/>
              <a:t>Toner</a:t>
            </a:r>
          </a:p>
          <a:p>
            <a:pPr indent="-228600" lvl="0" marL="457200">
              <a:spcBef>
                <a:spcPts val="0"/>
              </a:spcBef>
              <a:buChar char="➔"/>
            </a:pPr>
            <a:r>
              <a:rPr lang="en"/>
              <a:t>Fuser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4350900"/>
          </a:xfrm>
          <a:prstGeom prst="rect">
            <a:avLst/>
          </a:prstGeom>
        </p:spPr>
        <p:txBody>
          <a:bodyPr anchorCtr="0" anchor="ctr" bIns="91425" lIns="91425" rIns="91425" tIns="91425">
            <a:noAutofit/>
          </a:bodyPr>
          <a:lstStyle/>
          <a:p>
            <a:pPr lvl="0" algn="ctr">
              <a:spcBef>
                <a:spcPts val="0"/>
              </a:spcBef>
              <a:buNone/>
            </a:pPr>
            <a:r>
              <a:rPr lang="en" sz="7200"/>
              <a:t>How does a photocopier work?</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H</a:t>
            </a:r>
            <a:r>
              <a:rPr lang="en"/>
              <a:t>ow it works</a:t>
            </a:r>
          </a:p>
        </p:txBody>
      </p:sp>
      <p:sp>
        <p:nvSpPr>
          <p:cNvPr id="87" name="Shape 87"/>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buChar char="➔"/>
            </a:pPr>
            <a:r>
              <a:rPr lang="en"/>
              <a:t>Most photocopiers use a technology called Xerography. Which is a process that uses electrostatic charges on a light-</a:t>
            </a:r>
            <a:r>
              <a:rPr lang="en"/>
              <a:t>sensitive</a:t>
            </a:r>
            <a:r>
              <a:rPr lang="en"/>
              <a:t> photoreceptor to attract then transfer toner (ink) particles onto the paper into the </a:t>
            </a:r>
            <a:r>
              <a:rPr lang="en"/>
              <a:t>form</a:t>
            </a:r>
            <a:r>
              <a:rPr lang="en"/>
              <a:t> of an image. </a:t>
            </a:r>
          </a:p>
          <a:p>
            <a:pPr lvl="0" rtl="0">
              <a:spcBef>
                <a:spcPts val="0"/>
              </a:spcBef>
              <a:buNone/>
            </a:pPr>
            <a:r>
              <a:t/>
            </a:r>
            <a:endParaRPr>
              <a:solidFill>
                <a:srgbClr val="4A86E8"/>
              </a:solidFill>
            </a:endParaRPr>
          </a:p>
          <a:p>
            <a:pPr lvl="0">
              <a:spcBef>
                <a:spcPts val="0"/>
              </a:spcBef>
              <a:buNone/>
            </a:pPr>
            <a:r>
              <a:t/>
            </a:r>
            <a:endParaRPr/>
          </a:p>
        </p:txBody>
      </p:sp>
      <p:pic>
        <p:nvPicPr>
          <p:cNvPr descr="File:Corona charging.jpg" id="88" name="Shape 88"/>
          <p:cNvPicPr preferRelativeResize="0"/>
          <p:nvPr/>
        </p:nvPicPr>
        <p:blipFill>
          <a:blip r:embed="rId3">
            <a:alphaModFix/>
          </a:blip>
          <a:stretch>
            <a:fillRect/>
          </a:stretch>
        </p:blipFill>
        <p:spPr>
          <a:xfrm>
            <a:off x="2781544" y="2422944"/>
            <a:ext cx="3064700" cy="2145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Step #1</a:t>
            </a:r>
          </a:p>
        </p:txBody>
      </p:sp>
      <p:sp>
        <p:nvSpPr>
          <p:cNvPr id="94" name="Shape 94"/>
          <p:cNvSpPr txBox="1"/>
          <p:nvPr>
            <p:ph idx="1" type="body"/>
          </p:nvPr>
        </p:nvSpPr>
        <p:spPr>
          <a:xfrm>
            <a:off x="311700" y="1155193"/>
            <a:ext cx="8520600" cy="3397200"/>
          </a:xfrm>
          <a:prstGeom prst="rect">
            <a:avLst/>
          </a:prstGeom>
        </p:spPr>
        <p:txBody>
          <a:bodyPr anchorCtr="0" anchor="t" bIns="91425" lIns="91425" rIns="91425" tIns="91425">
            <a:noAutofit/>
          </a:bodyPr>
          <a:lstStyle/>
          <a:p>
            <a:pPr indent="-228600" lvl="0" marL="457200">
              <a:spcBef>
                <a:spcPts val="0"/>
              </a:spcBef>
              <a:buChar char="➔"/>
            </a:pPr>
            <a:r>
              <a:rPr lang="en"/>
              <a:t>The original page goes inside the </a:t>
            </a:r>
            <a:r>
              <a:rPr lang="en"/>
              <a:t>scanner</a:t>
            </a:r>
            <a:r>
              <a:rPr lang="en"/>
              <a:t>. </a:t>
            </a:r>
            <a:r>
              <a:rPr lang="en"/>
              <a:t>An extremely bright light scans the entire document. More light reflects off the white areas (where there is no ink) than off the black areas (where there is ink). </a:t>
            </a:r>
          </a:p>
        </p:txBody>
      </p:sp>
      <p:pic>
        <p:nvPicPr>
          <p:cNvPr id="95" name="Shape 95"/>
          <p:cNvPicPr preferRelativeResize="0"/>
          <p:nvPr/>
        </p:nvPicPr>
        <p:blipFill>
          <a:blip r:embed="rId3">
            <a:alphaModFix/>
          </a:blip>
          <a:stretch>
            <a:fillRect/>
          </a:stretch>
        </p:blipFill>
        <p:spPr>
          <a:xfrm>
            <a:off x="2518749" y="2189000"/>
            <a:ext cx="3715525" cy="2786649"/>
          </a:xfrm>
          <a:prstGeom prst="rect">
            <a:avLst/>
          </a:prstGeom>
          <a:noFill/>
          <a:ln>
            <a:noFill/>
          </a:ln>
        </p:spPr>
      </p:pic>
      <p:sp>
        <p:nvSpPr>
          <p:cNvPr id="96" name="Shape 96"/>
          <p:cNvSpPr/>
          <p:nvPr/>
        </p:nvSpPr>
        <p:spPr>
          <a:xfrm>
            <a:off x="3001875" y="2188999"/>
            <a:ext cx="1443900" cy="1386599"/>
          </a:xfrm>
          <a:prstGeom prst="ellipse">
            <a:avLst/>
          </a:prstGeom>
          <a:noFill/>
          <a:ln cap="flat" cmpd="sng" w="6667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Step #2</a:t>
            </a:r>
          </a:p>
        </p:txBody>
      </p:sp>
      <p:sp>
        <p:nvSpPr>
          <p:cNvPr id="102" name="Shape 102"/>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a:spcBef>
                <a:spcPts val="0"/>
              </a:spcBef>
              <a:buChar char="➔"/>
            </a:pPr>
            <a:r>
              <a:rPr lang="en"/>
              <a:t>A "shadow" of the page is created on a rotating conveyor belt called a “photoconductor” . The belt rotates while bringing the “shadow” with it. The tiny particles of powder called toner touches the belt. </a:t>
            </a:r>
          </a:p>
        </p:txBody>
      </p:sp>
      <p:pic>
        <p:nvPicPr>
          <p:cNvPr id="103" name="Shape 103"/>
          <p:cNvPicPr preferRelativeResize="0"/>
          <p:nvPr/>
        </p:nvPicPr>
        <p:blipFill>
          <a:blip r:embed="rId3">
            <a:alphaModFix/>
          </a:blip>
          <a:stretch>
            <a:fillRect/>
          </a:stretch>
        </p:blipFill>
        <p:spPr>
          <a:xfrm>
            <a:off x="2566749" y="2281900"/>
            <a:ext cx="3465450" cy="2599100"/>
          </a:xfrm>
          <a:prstGeom prst="rect">
            <a:avLst/>
          </a:prstGeom>
          <a:noFill/>
          <a:ln>
            <a:noFill/>
          </a:ln>
        </p:spPr>
      </p:pic>
      <p:sp>
        <p:nvSpPr>
          <p:cNvPr id="104" name="Shape 104"/>
          <p:cNvSpPr/>
          <p:nvPr/>
        </p:nvSpPr>
        <p:spPr>
          <a:xfrm>
            <a:off x="3230275" y="2991499"/>
            <a:ext cx="2451900" cy="1055400"/>
          </a:xfrm>
          <a:prstGeom prst="ellipse">
            <a:avLst/>
          </a:prstGeom>
          <a:noFill/>
          <a:ln cap="flat" cmpd="sng" w="6667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Step #3</a:t>
            </a:r>
          </a:p>
        </p:txBody>
      </p:sp>
      <p:sp>
        <p:nvSpPr>
          <p:cNvPr id="110" name="Shape 110"/>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 </a:t>
            </a:r>
            <a:r>
              <a:rPr lang="en"/>
              <a:t>electrically charged toner gets stuck to the “shadow” and creates an image using ink on the original page. Another page comes up from the other side of the copier and slides up from another conveyer belt. This page moves along and is given a strong electric charge which attracts the toner from the original to the second page. </a:t>
            </a:r>
          </a:p>
        </p:txBody>
      </p:sp>
      <p:pic>
        <p:nvPicPr>
          <p:cNvPr id="111" name="Shape 111"/>
          <p:cNvPicPr preferRelativeResize="0"/>
          <p:nvPr/>
        </p:nvPicPr>
        <p:blipFill>
          <a:blip r:embed="rId3">
            <a:alphaModFix/>
          </a:blip>
          <a:stretch>
            <a:fillRect/>
          </a:stretch>
        </p:blipFill>
        <p:spPr>
          <a:xfrm>
            <a:off x="2646932" y="2632816"/>
            <a:ext cx="3040724" cy="2280549"/>
          </a:xfrm>
          <a:prstGeom prst="rect">
            <a:avLst/>
          </a:prstGeom>
          <a:noFill/>
          <a:ln>
            <a:noFill/>
          </a:ln>
        </p:spPr>
      </p:pic>
      <p:sp>
        <p:nvSpPr>
          <p:cNvPr id="112" name="Shape 112"/>
          <p:cNvSpPr/>
          <p:nvPr/>
        </p:nvSpPr>
        <p:spPr>
          <a:xfrm rot="-605567">
            <a:off x="2846601" y="3820901"/>
            <a:ext cx="2160432" cy="1034492"/>
          </a:xfrm>
          <a:prstGeom prst="ellipse">
            <a:avLst/>
          </a:prstGeom>
          <a:noFill/>
          <a:ln cap="flat" cmpd="sng" w="6667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Step #4</a:t>
            </a:r>
          </a:p>
        </p:txBody>
      </p:sp>
      <p:sp>
        <p:nvSpPr>
          <p:cNvPr id="118" name="Shape 118"/>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 copied </a:t>
            </a:r>
            <a:r>
              <a:rPr lang="en"/>
              <a:t>page passes through two hot rollers. This is called a fused unit where the toner particles on the page are fused onto the paper permanently. The copy comes out from the other end of the copier (still warm from the fuser unit) and may still have wet ink before it completely dries. ( DON’T TOUCH IT TILL IT DRIES)</a:t>
            </a:r>
          </a:p>
        </p:txBody>
      </p:sp>
      <p:pic>
        <p:nvPicPr>
          <p:cNvPr id="119" name="Shape 119"/>
          <p:cNvPicPr preferRelativeResize="0"/>
          <p:nvPr/>
        </p:nvPicPr>
        <p:blipFill>
          <a:blip r:embed="rId3">
            <a:alphaModFix/>
          </a:blip>
          <a:stretch>
            <a:fillRect/>
          </a:stretch>
        </p:blipFill>
        <p:spPr>
          <a:xfrm>
            <a:off x="3363375" y="2496575"/>
            <a:ext cx="3113625" cy="2335200"/>
          </a:xfrm>
          <a:prstGeom prst="rect">
            <a:avLst/>
          </a:prstGeom>
          <a:noFill/>
          <a:ln>
            <a:noFill/>
          </a:ln>
        </p:spPr>
      </p:pic>
      <p:sp>
        <p:nvSpPr>
          <p:cNvPr id="120" name="Shape 120"/>
          <p:cNvSpPr/>
          <p:nvPr/>
        </p:nvSpPr>
        <p:spPr>
          <a:xfrm>
            <a:off x="4965767" y="4030474"/>
            <a:ext cx="1678800" cy="801300"/>
          </a:xfrm>
          <a:prstGeom prst="ellipse">
            <a:avLst/>
          </a:prstGeom>
          <a:noFill/>
          <a:ln cap="flat" cmpd="sng" w="66675">
            <a:solidFill>
              <a:schemeClr val="dk1"/>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