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2" r:id="rId4"/>
    <p:sldId id="258" r:id="rId5"/>
    <p:sldId id="265" r:id="rId6"/>
    <p:sldId id="264" r:id="rId7"/>
    <p:sldId id="259" r:id="rId8"/>
    <p:sldId id="261" r:id="rId9"/>
    <p:sldId id="267" r:id="rId10"/>
    <p:sldId id="269" r:id="rId11"/>
    <p:sldId id="263" r:id="rId12"/>
    <p:sldId id="260" r:id="rId13"/>
    <p:sldId id="266"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74956" autoAdjust="0"/>
  </p:normalViewPr>
  <p:slideViewPr>
    <p:cSldViewPr>
      <p:cViewPr varScale="1">
        <p:scale>
          <a:sx n="54" d="100"/>
          <a:sy n="54" d="100"/>
        </p:scale>
        <p:origin x="-184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879696-618A-42BF-8FAE-3BCF3756DA3B}" type="doc">
      <dgm:prSet loTypeId="urn:microsoft.com/office/officeart/2005/8/layout/cycle2" loCatId="cycle" qsTypeId="urn:microsoft.com/office/officeart/2005/8/quickstyle/simple1" qsCatId="simple" csTypeId="urn:microsoft.com/office/officeart/2005/8/colors/colorful2" csCatId="colorful" phldr="1"/>
      <dgm:spPr/>
      <dgm:t>
        <a:bodyPr/>
        <a:lstStyle/>
        <a:p>
          <a:endParaRPr lang="en-CA"/>
        </a:p>
      </dgm:t>
    </dgm:pt>
    <dgm:pt modelId="{B8155527-6343-435F-8157-A0BD01351C6D}">
      <dgm:prSet phldrT="[Text]"/>
      <dgm:spPr/>
      <dgm:t>
        <a:bodyPr/>
        <a:lstStyle/>
        <a:p>
          <a:r>
            <a:rPr lang="en-CA" dirty="0" smtClean="0"/>
            <a:t>Experiencing/Engage</a:t>
          </a:r>
        </a:p>
        <a:p>
          <a:r>
            <a:rPr lang="en-CA" dirty="0" smtClean="0"/>
            <a:t>(the activity phase) </a:t>
          </a:r>
          <a:endParaRPr lang="en-CA" dirty="0"/>
        </a:p>
      </dgm:t>
    </dgm:pt>
    <dgm:pt modelId="{5AAF80E8-9C0C-43D2-AB6F-5060BEF67545}" type="parTrans" cxnId="{E2FEB695-73FC-430C-BBEF-62F987BA4AE7}">
      <dgm:prSet/>
      <dgm:spPr/>
      <dgm:t>
        <a:bodyPr/>
        <a:lstStyle/>
        <a:p>
          <a:endParaRPr lang="en-CA"/>
        </a:p>
      </dgm:t>
    </dgm:pt>
    <dgm:pt modelId="{ECA517F7-7E01-4EE1-9591-4BCA5FA71782}" type="sibTrans" cxnId="{E2FEB695-73FC-430C-BBEF-62F987BA4AE7}">
      <dgm:prSet/>
      <dgm:spPr/>
      <dgm:t>
        <a:bodyPr/>
        <a:lstStyle/>
        <a:p>
          <a:endParaRPr lang="en-CA"/>
        </a:p>
      </dgm:t>
    </dgm:pt>
    <dgm:pt modelId="{6B4ED508-BD12-408A-A479-554F7DC05F18}">
      <dgm:prSet phldrT="[Text]"/>
      <dgm:spPr/>
      <dgm:t>
        <a:bodyPr/>
        <a:lstStyle/>
        <a:p>
          <a:r>
            <a:rPr lang="en-CA" dirty="0" smtClean="0"/>
            <a:t>Sharing</a:t>
          </a:r>
        </a:p>
        <a:p>
          <a:r>
            <a:rPr lang="en-CA" dirty="0" smtClean="0"/>
            <a:t>(sharing reactions and observations)</a:t>
          </a:r>
          <a:endParaRPr lang="en-CA" dirty="0"/>
        </a:p>
      </dgm:t>
    </dgm:pt>
    <dgm:pt modelId="{47A62617-9ECF-424B-941A-FDFBFBC65D7A}" type="parTrans" cxnId="{2C28DFCA-05CB-4EAD-9072-EB066942486B}">
      <dgm:prSet/>
      <dgm:spPr/>
      <dgm:t>
        <a:bodyPr/>
        <a:lstStyle/>
        <a:p>
          <a:endParaRPr lang="en-CA"/>
        </a:p>
      </dgm:t>
    </dgm:pt>
    <dgm:pt modelId="{6959C175-9315-40E0-B07D-24EF82FABA45}" type="sibTrans" cxnId="{2C28DFCA-05CB-4EAD-9072-EB066942486B}">
      <dgm:prSet/>
      <dgm:spPr/>
      <dgm:t>
        <a:bodyPr/>
        <a:lstStyle/>
        <a:p>
          <a:endParaRPr lang="en-CA"/>
        </a:p>
      </dgm:t>
    </dgm:pt>
    <dgm:pt modelId="{E4512F3A-9047-4CFD-AF5F-E396F6295C92}">
      <dgm:prSet phldrT="[Text]"/>
      <dgm:spPr/>
      <dgm:t>
        <a:bodyPr/>
        <a:lstStyle/>
        <a:p>
          <a:r>
            <a:rPr lang="en-CA" dirty="0" smtClean="0"/>
            <a:t>Analyzing or processing (patterns or dynamics are determined)</a:t>
          </a:r>
          <a:endParaRPr lang="en-CA" dirty="0"/>
        </a:p>
      </dgm:t>
    </dgm:pt>
    <dgm:pt modelId="{B2002554-3037-4D66-BF0B-8F07E1C8154F}" type="parTrans" cxnId="{06E870DE-0BE2-4F8A-9916-484D644016D0}">
      <dgm:prSet/>
      <dgm:spPr/>
      <dgm:t>
        <a:bodyPr/>
        <a:lstStyle/>
        <a:p>
          <a:endParaRPr lang="en-CA"/>
        </a:p>
      </dgm:t>
    </dgm:pt>
    <dgm:pt modelId="{7C670CAA-BC5E-4430-82E7-409C63323209}" type="sibTrans" cxnId="{06E870DE-0BE2-4F8A-9916-484D644016D0}">
      <dgm:prSet/>
      <dgm:spPr/>
      <dgm:t>
        <a:bodyPr/>
        <a:lstStyle/>
        <a:p>
          <a:endParaRPr lang="en-CA"/>
        </a:p>
      </dgm:t>
    </dgm:pt>
    <dgm:pt modelId="{F7DE2AA4-EC8A-4BFB-9451-D78A07A6FB3C}">
      <dgm:prSet phldrT="[Text]"/>
      <dgm:spPr/>
      <dgm:t>
        <a:bodyPr/>
        <a:lstStyle/>
        <a:p>
          <a:r>
            <a:rPr lang="en-CA" dirty="0" smtClean="0"/>
            <a:t>Inferring or generalizing (principles are derived)</a:t>
          </a:r>
          <a:endParaRPr lang="en-CA" dirty="0"/>
        </a:p>
      </dgm:t>
    </dgm:pt>
    <dgm:pt modelId="{F91B0832-F832-4C20-B386-E335FDFAD822}" type="parTrans" cxnId="{D09F2C0B-DA86-467E-B156-F862BA3EF307}">
      <dgm:prSet/>
      <dgm:spPr/>
      <dgm:t>
        <a:bodyPr/>
        <a:lstStyle/>
        <a:p>
          <a:endParaRPr lang="en-CA"/>
        </a:p>
      </dgm:t>
    </dgm:pt>
    <dgm:pt modelId="{7E55E7DF-2030-42B5-87CD-B542E1D53886}" type="sibTrans" cxnId="{D09F2C0B-DA86-467E-B156-F862BA3EF307}">
      <dgm:prSet/>
      <dgm:spPr/>
      <dgm:t>
        <a:bodyPr/>
        <a:lstStyle/>
        <a:p>
          <a:endParaRPr lang="en-CA"/>
        </a:p>
      </dgm:t>
    </dgm:pt>
    <dgm:pt modelId="{90D40D37-8DD0-4F52-A55A-A492ABB49205}">
      <dgm:prSet phldrT="[Text]"/>
      <dgm:spPr/>
      <dgm:t>
        <a:bodyPr/>
        <a:lstStyle/>
        <a:p>
          <a:r>
            <a:rPr lang="en-CA" dirty="0" smtClean="0"/>
            <a:t>Applying (plans made to use learning in new situations)</a:t>
          </a:r>
          <a:endParaRPr lang="en-CA" dirty="0"/>
        </a:p>
      </dgm:t>
    </dgm:pt>
    <dgm:pt modelId="{552A2F95-8A0F-4CF9-B26A-30F6EE6571DA}" type="parTrans" cxnId="{72B5D2DB-ED9D-4C58-9711-DF9D4E306CFA}">
      <dgm:prSet/>
      <dgm:spPr/>
      <dgm:t>
        <a:bodyPr/>
        <a:lstStyle/>
        <a:p>
          <a:endParaRPr lang="en-CA"/>
        </a:p>
      </dgm:t>
    </dgm:pt>
    <dgm:pt modelId="{B0C4B75F-4E12-44A5-BDCD-0DA8982B4054}" type="sibTrans" cxnId="{72B5D2DB-ED9D-4C58-9711-DF9D4E306CFA}">
      <dgm:prSet/>
      <dgm:spPr/>
      <dgm:t>
        <a:bodyPr/>
        <a:lstStyle/>
        <a:p>
          <a:endParaRPr lang="en-CA"/>
        </a:p>
      </dgm:t>
    </dgm:pt>
    <dgm:pt modelId="{19853612-217F-490B-98B4-A7B996825706}" type="pres">
      <dgm:prSet presAssocID="{53879696-618A-42BF-8FAE-3BCF3756DA3B}" presName="cycle" presStyleCnt="0">
        <dgm:presLayoutVars>
          <dgm:dir/>
          <dgm:resizeHandles val="exact"/>
        </dgm:presLayoutVars>
      </dgm:prSet>
      <dgm:spPr/>
      <dgm:t>
        <a:bodyPr/>
        <a:lstStyle/>
        <a:p>
          <a:endParaRPr lang="en-CA"/>
        </a:p>
      </dgm:t>
    </dgm:pt>
    <dgm:pt modelId="{14C238E2-AF1B-4B14-BAD3-B4503A67A826}" type="pres">
      <dgm:prSet presAssocID="{B8155527-6343-435F-8157-A0BD01351C6D}" presName="node" presStyleLbl="node1" presStyleIdx="0" presStyleCnt="5">
        <dgm:presLayoutVars>
          <dgm:bulletEnabled val="1"/>
        </dgm:presLayoutVars>
      </dgm:prSet>
      <dgm:spPr/>
      <dgm:t>
        <a:bodyPr/>
        <a:lstStyle/>
        <a:p>
          <a:endParaRPr lang="en-CA"/>
        </a:p>
      </dgm:t>
    </dgm:pt>
    <dgm:pt modelId="{FF071D5B-7FDA-4A49-ABD4-13CEBBDB8EC3}" type="pres">
      <dgm:prSet presAssocID="{ECA517F7-7E01-4EE1-9591-4BCA5FA71782}" presName="sibTrans" presStyleLbl="sibTrans2D1" presStyleIdx="0" presStyleCnt="5"/>
      <dgm:spPr/>
      <dgm:t>
        <a:bodyPr/>
        <a:lstStyle/>
        <a:p>
          <a:endParaRPr lang="en-CA"/>
        </a:p>
      </dgm:t>
    </dgm:pt>
    <dgm:pt modelId="{F548E59F-5589-43C2-8975-227CDFC46E06}" type="pres">
      <dgm:prSet presAssocID="{ECA517F7-7E01-4EE1-9591-4BCA5FA71782}" presName="connectorText" presStyleLbl="sibTrans2D1" presStyleIdx="0" presStyleCnt="5"/>
      <dgm:spPr/>
      <dgm:t>
        <a:bodyPr/>
        <a:lstStyle/>
        <a:p>
          <a:endParaRPr lang="en-CA"/>
        </a:p>
      </dgm:t>
    </dgm:pt>
    <dgm:pt modelId="{1FBEB546-9FBD-4484-B0BD-2181A8D90F89}" type="pres">
      <dgm:prSet presAssocID="{6B4ED508-BD12-408A-A479-554F7DC05F18}" presName="node" presStyleLbl="node1" presStyleIdx="1" presStyleCnt="5">
        <dgm:presLayoutVars>
          <dgm:bulletEnabled val="1"/>
        </dgm:presLayoutVars>
      </dgm:prSet>
      <dgm:spPr/>
      <dgm:t>
        <a:bodyPr/>
        <a:lstStyle/>
        <a:p>
          <a:endParaRPr lang="en-CA"/>
        </a:p>
      </dgm:t>
    </dgm:pt>
    <dgm:pt modelId="{F9182792-2C73-4A7B-830B-E0F67AA6E4D7}" type="pres">
      <dgm:prSet presAssocID="{6959C175-9315-40E0-B07D-24EF82FABA45}" presName="sibTrans" presStyleLbl="sibTrans2D1" presStyleIdx="1" presStyleCnt="5"/>
      <dgm:spPr/>
      <dgm:t>
        <a:bodyPr/>
        <a:lstStyle/>
        <a:p>
          <a:endParaRPr lang="en-CA"/>
        </a:p>
      </dgm:t>
    </dgm:pt>
    <dgm:pt modelId="{8BCB5164-13CA-4866-A613-E7B1BBC1B0C1}" type="pres">
      <dgm:prSet presAssocID="{6959C175-9315-40E0-B07D-24EF82FABA45}" presName="connectorText" presStyleLbl="sibTrans2D1" presStyleIdx="1" presStyleCnt="5"/>
      <dgm:spPr/>
      <dgm:t>
        <a:bodyPr/>
        <a:lstStyle/>
        <a:p>
          <a:endParaRPr lang="en-CA"/>
        </a:p>
      </dgm:t>
    </dgm:pt>
    <dgm:pt modelId="{8801D051-1C9E-41D4-9310-54C6E0D0F78E}" type="pres">
      <dgm:prSet presAssocID="{E4512F3A-9047-4CFD-AF5F-E396F6295C92}" presName="node" presStyleLbl="node1" presStyleIdx="2" presStyleCnt="5">
        <dgm:presLayoutVars>
          <dgm:bulletEnabled val="1"/>
        </dgm:presLayoutVars>
      </dgm:prSet>
      <dgm:spPr/>
      <dgm:t>
        <a:bodyPr/>
        <a:lstStyle/>
        <a:p>
          <a:endParaRPr lang="en-CA"/>
        </a:p>
      </dgm:t>
    </dgm:pt>
    <dgm:pt modelId="{21516394-B1AA-42EA-A7C4-8B2586381395}" type="pres">
      <dgm:prSet presAssocID="{7C670CAA-BC5E-4430-82E7-409C63323209}" presName="sibTrans" presStyleLbl="sibTrans2D1" presStyleIdx="2" presStyleCnt="5"/>
      <dgm:spPr/>
      <dgm:t>
        <a:bodyPr/>
        <a:lstStyle/>
        <a:p>
          <a:endParaRPr lang="en-CA"/>
        </a:p>
      </dgm:t>
    </dgm:pt>
    <dgm:pt modelId="{B3D422BB-401F-43CD-A984-850B71C18539}" type="pres">
      <dgm:prSet presAssocID="{7C670CAA-BC5E-4430-82E7-409C63323209}" presName="connectorText" presStyleLbl="sibTrans2D1" presStyleIdx="2" presStyleCnt="5"/>
      <dgm:spPr/>
      <dgm:t>
        <a:bodyPr/>
        <a:lstStyle/>
        <a:p>
          <a:endParaRPr lang="en-CA"/>
        </a:p>
      </dgm:t>
    </dgm:pt>
    <dgm:pt modelId="{9F15DBDB-3820-429F-970A-065462FCFE28}" type="pres">
      <dgm:prSet presAssocID="{F7DE2AA4-EC8A-4BFB-9451-D78A07A6FB3C}" presName="node" presStyleLbl="node1" presStyleIdx="3" presStyleCnt="5">
        <dgm:presLayoutVars>
          <dgm:bulletEnabled val="1"/>
        </dgm:presLayoutVars>
      </dgm:prSet>
      <dgm:spPr/>
      <dgm:t>
        <a:bodyPr/>
        <a:lstStyle/>
        <a:p>
          <a:endParaRPr lang="en-CA"/>
        </a:p>
      </dgm:t>
    </dgm:pt>
    <dgm:pt modelId="{0703F32D-1DE3-4BF6-8614-CCD6B2CC4B9F}" type="pres">
      <dgm:prSet presAssocID="{7E55E7DF-2030-42B5-87CD-B542E1D53886}" presName="sibTrans" presStyleLbl="sibTrans2D1" presStyleIdx="3" presStyleCnt="5"/>
      <dgm:spPr/>
      <dgm:t>
        <a:bodyPr/>
        <a:lstStyle/>
        <a:p>
          <a:endParaRPr lang="en-CA"/>
        </a:p>
      </dgm:t>
    </dgm:pt>
    <dgm:pt modelId="{B07E09A9-5A64-4922-8D83-A2282EE23BAF}" type="pres">
      <dgm:prSet presAssocID="{7E55E7DF-2030-42B5-87CD-B542E1D53886}" presName="connectorText" presStyleLbl="sibTrans2D1" presStyleIdx="3" presStyleCnt="5"/>
      <dgm:spPr/>
      <dgm:t>
        <a:bodyPr/>
        <a:lstStyle/>
        <a:p>
          <a:endParaRPr lang="en-CA"/>
        </a:p>
      </dgm:t>
    </dgm:pt>
    <dgm:pt modelId="{F595B290-7BDD-4591-8D24-7E2513DDDDBB}" type="pres">
      <dgm:prSet presAssocID="{90D40D37-8DD0-4F52-A55A-A492ABB49205}" presName="node" presStyleLbl="node1" presStyleIdx="4" presStyleCnt="5">
        <dgm:presLayoutVars>
          <dgm:bulletEnabled val="1"/>
        </dgm:presLayoutVars>
      </dgm:prSet>
      <dgm:spPr/>
      <dgm:t>
        <a:bodyPr/>
        <a:lstStyle/>
        <a:p>
          <a:endParaRPr lang="en-CA"/>
        </a:p>
      </dgm:t>
    </dgm:pt>
    <dgm:pt modelId="{16760984-80DF-40E9-BC4B-F1C0BC37A05F}" type="pres">
      <dgm:prSet presAssocID="{B0C4B75F-4E12-44A5-BDCD-0DA8982B4054}" presName="sibTrans" presStyleLbl="sibTrans2D1" presStyleIdx="4" presStyleCnt="5"/>
      <dgm:spPr/>
      <dgm:t>
        <a:bodyPr/>
        <a:lstStyle/>
        <a:p>
          <a:endParaRPr lang="en-CA"/>
        </a:p>
      </dgm:t>
    </dgm:pt>
    <dgm:pt modelId="{52ED1092-408F-4276-BD66-88724FAA3FC2}" type="pres">
      <dgm:prSet presAssocID="{B0C4B75F-4E12-44A5-BDCD-0DA8982B4054}" presName="connectorText" presStyleLbl="sibTrans2D1" presStyleIdx="4" presStyleCnt="5"/>
      <dgm:spPr/>
      <dgm:t>
        <a:bodyPr/>
        <a:lstStyle/>
        <a:p>
          <a:endParaRPr lang="en-CA"/>
        </a:p>
      </dgm:t>
    </dgm:pt>
  </dgm:ptLst>
  <dgm:cxnLst>
    <dgm:cxn modelId="{200F8473-F642-4CF0-A5E5-1E9216B42BB3}" type="presOf" srcId="{7C670CAA-BC5E-4430-82E7-409C63323209}" destId="{B3D422BB-401F-43CD-A984-850B71C18539}" srcOrd="1" destOrd="0" presId="urn:microsoft.com/office/officeart/2005/8/layout/cycle2"/>
    <dgm:cxn modelId="{7311A108-B4BF-4085-A0A5-DED03C7B4E83}" type="presOf" srcId="{B0C4B75F-4E12-44A5-BDCD-0DA8982B4054}" destId="{52ED1092-408F-4276-BD66-88724FAA3FC2}" srcOrd="1" destOrd="0" presId="urn:microsoft.com/office/officeart/2005/8/layout/cycle2"/>
    <dgm:cxn modelId="{A4B540D8-5D38-4B74-AC97-699B5FCAF2B6}" type="presOf" srcId="{6B4ED508-BD12-408A-A479-554F7DC05F18}" destId="{1FBEB546-9FBD-4484-B0BD-2181A8D90F89}" srcOrd="0" destOrd="0" presId="urn:microsoft.com/office/officeart/2005/8/layout/cycle2"/>
    <dgm:cxn modelId="{72B5D2DB-ED9D-4C58-9711-DF9D4E306CFA}" srcId="{53879696-618A-42BF-8FAE-3BCF3756DA3B}" destId="{90D40D37-8DD0-4F52-A55A-A492ABB49205}" srcOrd="4" destOrd="0" parTransId="{552A2F95-8A0F-4CF9-B26A-30F6EE6571DA}" sibTransId="{B0C4B75F-4E12-44A5-BDCD-0DA8982B4054}"/>
    <dgm:cxn modelId="{2C28DFCA-05CB-4EAD-9072-EB066942486B}" srcId="{53879696-618A-42BF-8FAE-3BCF3756DA3B}" destId="{6B4ED508-BD12-408A-A479-554F7DC05F18}" srcOrd="1" destOrd="0" parTransId="{47A62617-9ECF-424B-941A-FDFBFBC65D7A}" sibTransId="{6959C175-9315-40E0-B07D-24EF82FABA45}"/>
    <dgm:cxn modelId="{D510A3CF-2E98-48BC-8432-C4E600FA724D}" type="presOf" srcId="{6959C175-9315-40E0-B07D-24EF82FABA45}" destId="{F9182792-2C73-4A7B-830B-E0F67AA6E4D7}" srcOrd="0" destOrd="0" presId="urn:microsoft.com/office/officeart/2005/8/layout/cycle2"/>
    <dgm:cxn modelId="{E2FEB695-73FC-430C-BBEF-62F987BA4AE7}" srcId="{53879696-618A-42BF-8FAE-3BCF3756DA3B}" destId="{B8155527-6343-435F-8157-A0BD01351C6D}" srcOrd="0" destOrd="0" parTransId="{5AAF80E8-9C0C-43D2-AB6F-5060BEF67545}" sibTransId="{ECA517F7-7E01-4EE1-9591-4BCA5FA71782}"/>
    <dgm:cxn modelId="{6FBCD185-3F45-46D4-8AA1-E486B118248C}" type="presOf" srcId="{6959C175-9315-40E0-B07D-24EF82FABA45}" destId="{8BCB5164-13CA-4866-A613-E7B1BBC1B0C1}" srcOrd="1" destOrd="0" presId="urn:microsoft.com/office/officeart/2005/8/layout/cycle2"/>
    <dgm:cxn modelId="{0AFFD626-BE8A-44A3-B228-E24CD1859452}" type="presOf" srcId="{E4512F3A-9047-4CFD-AF5F-E396F6295C92}" destId="{8801D051-1C9E-41D4-9310-54C6E0D0F78E}" srcOrd="0" destOrd="0" presId="urn:microsoft.com/office/officeart/2005/8/layout/cycle2"/>
    <dgm:cxn modelId="{D09F2C0B-DA86-467E-B156-F862BA3EF307}" srcId="{53879696-618A-42BF-8FAE-3BCF3756DA3B}" destId="{F7DE2AA4-EC8A-4BFB-9451-D78A07A6FB3C}" srcOrd="3" destOrd="0" parTransId="{F91B0832-F832-4C20-B386-E335FDFAD822}" sibTransId="{7E55E7DF-2030-42B5-87CD-B542E1D53886}"/>
    <dgm:cxn modelId="{448DC31A-ED33-4400-B7B6-9E5E31CB5402}" type="presOf" srcId="{ECA517F7-7E01-4EE1-9591-4BCA5FA71782}" destId="{FF071D5B-7FDA-4A49-ABD4-13CEBBDB8EC3}" srcOrd="0" destOrd="0" presId="urn:microsoft.com/office/officeart/2005/8/layout/cycle2"/>
    <dgm:cxn modelId="{748395D6-4E45-4B88-9679-5A34E62FE048}" type="presOf" srcId="{F7DE2AA4-EC8A-4BFB-9451-D78A07A6FB3C}" destId="{9F15DBDB-3820-429F-970A-065462FCFE28}" srcOrd="0" destOrd="0" presId="urn:microsoft.com/office/officeart/2005/8/layout/cycle2"/>
    <dgm:cxn modelId="{6DC220D8-4C89-45F0-91AE-8C18784803FA}" type="presOf" srcId="{B0C4B75F-4E12-44A5-BDCD-0DA8982B4054}" destId="{16760984-80DF-40E9-BC4B-F1C0BC37A05F}" srcOrd="0" destOrd="0" presId="urn:microsoft.com/office/officeart/2005/8/layout/cycle2"/>
    <dgm:cxn modelId="{E105BB39-33F0-415C-B04B-F51830A35664}" type="presOf" srcId="{53879696-618A-42BF-8FAE-3BCF3756DA3B}" destId="{19853612-217F-490B-98B4-A7B996825706}" srcOrd="0" destOrd="0" presId="urn:microsoft.com/office/officeart/2005/8/layout/cycle2"/>
    <dgm:cxn modelId="{EDF6B100-8EDE-4F13-8F99-E02687DE252D}" type="presOf" srcId="{B8155527-6343-435F-8157-A0BD01351C6D}" destId="{14C238E2-AF1B-4B14-BAD3-B4503A67A826}" srcOrd="0" destOrd="0" presId="urn:microsoft.com/office/officeart/2005/8/layout/cycle2"/>
    <dgm:cxn modelId="{6F603FCA-DF7E-46F3-989C-9819C163F08E}" type="presOf" srcId="{7E55E7DF-2030-42B5-87CD-B542E1D53886}" destId="{0703F32D-1DE3-4BF6-8614-CCD6B2CC4B9F}" srcOrd="0" destOrd="0" presId="urn:microsoft.com/office/officeart/2005/8/layout/cycle2"/>
    <dgm:cxn modelId="{60BFD1D6-3C0D-4998-933C-FD208B989F36}" type="presOf" srcId="{90D40D37-8DD0-4F52-A55A-A492ABB49205}" destId="{F595B290-7BDD-4591-8D24-7E2513DDDDBB}" srcOrd="0" destOrd="0" presId="urn:microsoft.com/office/officeart/2005/8/layout/cycle2"/>
    <dgm:cxn modelId="{06E870DE-0BE2-4F8A-9916-484D644016D0}" srcId="{53879696-618A-42BF-8FAE-3BCF3756DA3B}" destId="{E4512F3A-9047-4CFD-AF5F-E396F6295C92}" srcOrd="2" destOrd="0" parTransId="{B2002554-3037-4D66-BF0B-8F07E1C8154F}" sibTransId="{7C670CAA-BC5E-4430-82E7-409C63323209}"/>
    <dgm:cxn modelId="{5BC1E813-F553-4C6C-A803-401543644BE0}" type="presOf" srcId="{7C670CAA-BC5E-4430-82E7-409C63323209}" destId="{21516394-B1AA-42EA-A7C4-8B2586381395}" srcOrd="0" destOrd="0" presId="urn:microsoft.com/office/officeart/2005/8/layout/cycle2"/>
    <dgm:cxn modelId="{2198EF83-A9BF-4823-9363-11AFB51FFD15}" type="presOf" srcId="{ECA517F7-7E01-4EE1-9591-4BCA5FA71782}" destId="{F548E59F-5589-43C2-8975-227CDFC46E06}" srcOrd="1" destOrd="0" presId="urn:microsoft.com/office/officeart/2005/8/layout/cycle2"/>
    <dgm:cxn modelId="{65C0266B-3DD8-401F-BE76-EAEAFE35AFED}" type="presOf" srcId="{7E55E7DF-2030-42B5-87CD-B542E1D53886}" destId="{B07E09A9-5A64-4922-8D83-A2282EE23BAF}" srcOrd="1" destOrd="0" presId="urn:microsoft.com/office/officeart/2005/8/layout/cycle2"/>
    <dgm:cxn modelId="{DC89FFB8-4CFF-4CB4-9B2B-2F2405A09B27}" type="presParOf" srcId="{19853612-217F-490B-98B4-A7B996825706}" destId="{14C238E2-AF1B-4B14-BAD3-B4503A67A826}" srcOrd="0" destOrd="0" presId="urn:microsoft.com/office/officeart/2005/8/layout/cycle2"/>
    <dgm:cxn modelId="{45E6615D-D979-4751-8054-3456922A28D8}" type="presParOf" srcId="{19853612-217F-490B-98B4-A7B996825706}" destId="{FF071D5B-7FDA-4A49-ABD4-13CEBBDB8EC3}" srcOrd="1" destOrd="0" presId="urn:microsoft.com/office/officeart/2005/8/layout/cycle2"/>
    <dgm:cxn modelId="{EC99B1DE-0EF7-4FB0-A126-73824603B047}" type="presParOf" srcId="{FF071D5B-7FDA-4A49-ABD4-13CEBBDB8EC3}" destId="{F548E59F-5589-43C2-8975-227CDFC46E06}" srcOrd="0" destOrd="0" presId="urn:microsoft.com/office/officeart/2005/8/layout/cycle2"/>
    <dgm:cxn modelId="{0C62F1E4-0F39-45B7-8515-AE257FB179D6}" type="presParOf" srcId="{19853612-217F-490B-98B4-A7B996825706}" destId="{1FBEB546-9FBD-4484-B0BD-2181A8D90F89}" srcOrd="2" destOrd="0" presId="urn:microsoft.com/office/officeart/2005/8/layout/cycle2"/>
    <dgm:cxn modelId="{FB1879BC-835B-416C-9DC9-7F882C90DDA2}" type="presParOf" srcId="{19853612-217F-490B-98B4-A7B996825706}" destId="{F9182792-2C73-4A7B-830B-E0F67AA6E4D7}" srcOrd="3" destOrd="0" presId="urn:microsoft.com/office/officeart/2005/8/layout/cycle2"/>
    <dgm:cxn modelId="{F311F262-8A45-4AA9-8E52-3A1AB792932A}" type="presParOf" srcId="{F9182792-2C73-4A7B-830B-E0F67AA6E4D7}" destId="{8BCB5164-13CA-4866-A613-E7B1BBC1B0C1}" srcOrd="0" destOrd="0" presId="urn:microsoft.com/office/officeart/2005/8/layout/cycle2"/>
    <dgm:cxn modelId="{B6D2E774-CEAB-492F-87AB-65F883CDB379}" type="presParOf" srcId="{19853612-217F-490B-98B4-A7B996825706}" destId="{8801D051-1C9E-41D4-9310-54C6E0D0F78E}" srcOrd="4" destOrd="0" presId="urn:microsoft.com/office/officeart/2005/8/layout/cycle2"/>
    <dgm:cxn modelId="{F9861C33-D507-4A5F-9992-54356AAC4096}" type="presParOf" srcId="{19853612-217F-490B-98B4-A7B996825706}" destId="{21516394-B1AA-42EA-A7C4-8B2586381395}" srcOrd="5" destOrd="0" presId="urn:microsoft.com/office/officeart/2005/8/layout/cycle2"/>
    <dgm:cxn modelId="{569D30EE-0824-49FD-9B03-F3D5E6049882}" type="presParOf" srcId="{21516394-B1AA-42EA-A7C4-8B2586381395}" destId="{B3D422BB-401F-43CD-A984-850B71C18539}" srcOrd="0" destOrd="0" presId="urn:microsoft.com/office/officeart/2005/8/layout/cycle2"/>
    <dgm:cxn modelId="{714B8A95-1D54-4802-8D5B-5CE7A2632807}" type="presParOf" srcId="{19853612-217F-490B-98B4-A7B996825706}" destId="{9F15DBDB-3820-429F-970A-065462FCFE28}" srcOrd="6" destOrd="0" presId="urn:microsoft.com/office/officeart/2005/8/layout/cycle2"/>
    <dgm:cxn modelId="{EC09E540-4CFD-4FC1-9844-6260A9BA670E}" type="presParOf" srcId="{19853612-217F-490B-98B4-A7B996825706}" destId="{0703F32D-1DE3-4BF6-8614-CCD6B2CC4B9F}" srcOrd="7" destOrd="0" presId="urn:microsoft.com/office/officeart/2005/8/layout/cycle2"/>
    <dgm:cxn modelId="{9D3792A4-C16D-4A95-B64D-765359708E26}" type="presParOf" srcId="{0703F32D-1DE3-4BF6-8614-CCD6B2CC4B9F}" destId="{B07E09A9-5A64-4922-8D83-A2282EE23BAF}" srcOrd="0" destOrd="0" presId="urn:microsoft.com/office/officeart/2005/8/layout/cycle2"/>
    <dgm:cxn modelId="{F96FA2A8-71BD-4A0B-B013-E517CFFD1E60}" type="presParOf" srcId="{19853612-217F-490B-98B4-A7B996825706}" destId="{F595B290-7BDD-4591-8D24-7E2513DDDDBB}" srcOrd="8" destOrd="0" presId="urn:microsoft.com/office/officeart/2005/8/layout/cycle2"/>
    <dgm:cxn modelId="{AAF92146-D258-4C00-986B-9DD96954D496}" type="presParOf" srcId="{19853612-217F-490B-98B4-A7B996825706}" destId="{16760984-80DF-40E9-BC4B-F1C0BC37A05F}" srcOrd="9" destOrd="0" presId="urn:microsoft.com/office/officeart/2005/8/layout/cycle2"/>
    <dgm:cxn modelId="{6CF47FF6-81FC-4F17-BF70-5F2E1EF477AD}" type="presParOf" srcId="{16760984-80DF-40E9-BC4B-F1C0BC37A05F}" destId="{52ED1092-408F-4276-BD66-88724FAA3FC2}"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C238E2-AF1B-4B14-BAD3-B4503A67A826}">
      <dsp:nvSpPr>
        <dsp:cNvPr id="0" name=""/>
        <dsp:cNvSpPr/>
      </dsp:nvSpPr>
      <dsp:spPr>
        <a:xfrm>
          <a:off x="3536156" y="168"/>
          <a:ext cx="2071687" cy="2071687"/>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CA" sz="1100" kern="1200" dirty="0" smtClean="0"/>
            <a:t>Experiencing/Engage</a:t>
          </a:r>
        </a:p>
        <a:p>
          <a:pPr lvl="0" algn="ctr" defTabSz="488950">
            <a:lnSpc>
              <a:spcPct val="90000"/>
            </a:lnSpc>
            <a:spcBef>
              <a:spcPct val="0"/>
            </a:spcBef>
            <a:spcAft>
              <a:spcPct val="35000"/>
            </a:spcAft>
          </a:pPr>
          <a:r>
            <a:rPr lang="en-CA" sz="1100" kern="1200" dirty="0" smtClean="0"/>
            <a:t>(the activity phase) </a:t>
          </a:r>
          <a:endParaRPr lang="en-CA" sz="1100" kern="1200" dirty="0"/>
        </a:p>
      </dsp:txBody>
      <dsp:txXfrm>
        <a:off x="3839548" y="303560"/>
        <a:ext cx="1464903" cy="1464903"/>
      </dsp:txXfrm>
    </dsp:sp>
    <dsp:sp modelId="{FF071D5B-7FDA-4A49-ABD4-13CEBBDB8EC3}">
      <dsp:nvSpPr>
        <dsp:cNvPr id="0" name=""/>
        <dsp:cNvSpPr/>
      </dsp:nvSpPr>
      <dsp:spPr>
        <a:xfrm rot="2160000">
          <a:off x="5542283" y="1591299"/>
          <a:ext cx="550367" cy="69919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CA" sz="900" kern="1200"/>
        </a:p>
      </dsp:txBody>
      <dsp:txXfrm>
        <a:off x="5558050" y="1682613"/>
        <a:ext cx="385257" cy="419516"/>
      </dsp:txXfrm>
    </dsp:sp>
    <dsp:sp modelId="{1FBEB546-9FBD-4484-B0BD-2181A8D90F89}">
      <dsp:nvSpPr>
        <dsp:cNvPr id="0" name=""/>
        <dsp:cNvSpPr/>
      </dsp:nvSpPr>
      <dsp:spPr>
        <a:xfrm>
          <a:off x="6052292" y="1828248"/>
          <a:ext cx="2071687" cy="2071687"/>
        </a:xfrm>
        <a:prstGeom prst="ellipse">
          <a:avLst/>
        </a:prstGeom>
        <a:solidFill>
          <a:schemeClr val="accent2">
            <a:hueOff val="2967903"/>
            <a:satOff val="-19430"/>
            <a:lumOff val="426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CA" sz="1100" kern="1200" dirty="0" smtClean="0"/>
            <a:t>Sharing</a:t>
          </a:r>
        </a:p>
        <a:p>
          <a:pPr lvl="0" algn="ctr" defTabSz="488950">
            <a:lnSpc>
              <a:spcPct val="90000"/>
            </a:lnSpc>
            <a:spcBef>
              <a:spcPct val="0"/>
            </a:spcBef>
            <a:spcAft>
              <a:spcPct val="35000"/>
            </a:spcAft>
          </a:pPr>
          <a:r>
            <a:rPr lang="en-CA" sz="1100" kern="1200" dirty="0" smtClean="0"/>
            <a:t>(sharing reactions and observations)</a:t>
          </a:r>
          <a:endParaRPr lang="en-CA" sz="1100" kern="1200" dirty="0"/>
        </a:p>
      </dsp:txBody>
      <dsp:txXfrm>
        <a:off x="6355684" y="2131640"/>
        <a:ext cx="1464903" cy="1464903"/>
      </dsp:txXfrm>
    </dsp:sp>
    <dsp:sp modelId="{F9182792-2C73-4A7B-830B-E0F67AA6E4D7}">
      <dsp:nvSpPr>
        <dsp:cNvPr id="0" name=""/>
        <dsp:cNvSpPr/>
      </dsp:nvSpPr>
      <dsp:spPr>
        <a:xfrm rot="6480000">
          <a:off x="6337227" y="3978628"/>
          <a:ext cx="550367" cy="699194"/>
        </a:xfrm>
        <a:prstGeom prst="rightArrow">
          <a:avLst>
            <a:gd name="adj1" fmla="val 60000"/>
            <a:gd name="adj2" fmla="val 50000"/>
          </a:avLst>
        </a:prstGeom>
        <a:solidFill>
          <a:schemeClr val="accent2">
            <a:hueOff val="2967903"/>
            <a:satOff val="-19430"/>
            <a:lumOff val="426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CA" sz="900" kern="1200"/>
        </a:p>
      </dsp:txBody>
      <dsp:txXfrm rot="10800000">
        <a:off x="6445293" y="4039953"/>
        <a:ext cx="385257" cy="419516"/>
      </dsp:txXfrm>
    </dsp:sp>
    <dsp:sp modelId="{8801D051-1C9E-41D4-9310-54C6E0D0F78E}">
      <dsp:nvSpPr>
        <dsp:cNvPr id="0" name=""/>
        <dsp:cNvSpPr/>
      </dsp:nvSpPr>
      <dsp:spPr>
        <a:xfrm>
          <a:off x="5091214" y="4786144"/>
          <a:ext cx="2071687" cy="2071687"/>
        </a:xfrm>
        <a:prstGeom prst="ellipse">
          <a:avLst/>
        </a:prstGeom>
        <a:solidFill>
          <a:schemeClr val="accent2">
            <a:hueOff val="5935807"/>
            <a:satOff val="-38860"/>
            <a:lumOff val="852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CA" sz="1100" kern="1200" dirty="0" smtClean="0"/>
            <a:t>Analyzing or processing (patterns or dynamics are determined)</a:t>
          </a:r>
          <a:endParaRPr lang="en-CA" sz="1100" kern="1200" dirty="0"/>
        </a:p>
      </dsp:txBody>
      <dsp:txXfrm>
        <a:off x="5394606" y="5089536"/>
        <a:ext cx="1464903" cy="1464903"/>
      </dsp:txXfrm>
    </dsp:sp>
    <dsp:sp modelId="{21516394-B1AA-42EA-A7C4-8B2586381395}">
      <dsp:nvSpPr>
        <dsp:cNvPr id="0" name=""/>
        <dsp:cNvSpPr/>
      </dsp:nvSpPr>
      <dsp:spPr>
        <a:xfrm rot="10800000">
          <a:off x="4312392" y="5472390"/>
          <a:ext cx="550367" cy="699194"/>
        </a:xfrm>
        <a:prstGeom prst="rightArrow">
          <a:avLst>
            <a:gd name="adj1" fmla="val 60000"/>
            <a:gd name="adj2" fmla="val 50000"/>
          </a:avLst>
        </a:prstGeom>
        <a:solidFill>
          <a:schemeClr val="accent2">
            <a:hueOff val="5935807"/>
            <a:satOff val="-38860"/>
            <a:lumOff val="85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CA" sz="900" kern="1200"/>
        </a:p>
      </dsp:txBody>
      <dsp:txXfrm rot="10800000">
        <a:off x="4477502" y="5612229"/>
        <a:ext cx="385257" cy="419516"/>
      </dsp:txXfrm>
    </dsp:sp>
    <dsp:sp modelId="{9F15DBDB-3820-429F-970A-065462FCFE28}">
      <dsp:nvSpPr>
        <dsp:cNvPr id="0" name=""/>
        <dsp:cNvSpPr/>
      </dsp:nvSpPr>
      <dsp:spPr>
        <a:xfrm>
          <a:off x="1981098" y="4786144"/>
          <a:ext cx="2071687" cy="2071687"/>
        </a:xfrm>
        <a:prstGeom prst="ellipse">
          <a:avLst/>
        </a:prstGeom>
        <a:solidFill>
          <a:schemeClr val="accent2">
            <a:hueOff val="8903710"/>
            <a:satOff val="-58291"/>
            <a:lumOff val="1279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CA" sz="1100" kern="1200" dirty="0" smtClean="0"/>
            <a:t>Inferring or generalizing (principles are derived)</a:t>
          </a:r>
          <a:endParaRPr lang="en-CA" sz="1100" kern="1200" dirty="0"/>
        </a:p>
      </dsp:txBody>
      <dsp:txXfrm>
        <a:off x="2284490" y="5089536"/>
        <a:ext cx="1464903" cy="1464903"/>
      </dsp:txXfrm>
    </dsp:sp>
    <dsp:sp modelId="{0703F32D-1DE3-4BF6-8614-CCD6B2CC4B9F}">
      <dsp:nvSpPr>
        <dsp:cNvPr id="0" name=""/>
        <dsp:cNvSpPr/>
      </dsp:nvSpPr>
      <dsp:spPr>
        <a:xfrm rot="15120000">
          <a:off x="2266032" y="4008256"/>
          <a:ext cx="550367" cy="699194"/>
        </a:xfrm>
        <a:prstGeom prst="rightArrow">
          <a:avLst>
            <a:gd name="adj1" fmla="val 60000"/>
            <a:gd name="adj2" fmla="val 50000"/>
          </a:avLst>
        </a:prstGeom>
        <a:solidFill>
          <a:schemeClr val="accent2">
            <a:hueOff val="8903710"/>
            <a:satOff val="-58291"/>
            <a:lumOff val="127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CA" sz="900" kern="1200"/>
        </a:p>
      </dsp:txBody>
      <dsp:txXfrm rot="10800000">
        <a:off x="2374098" y="4226609"/>
        <a:ext cx="385257" cy="419516"/>
      </dsp:txXfrm>
    </dsp:sp>
    <dsp:sp modelId="{F595B290-7BDD-4591-8D24-7E2513DDDDBB}">
      <dsp:nvSpPr>
        <dsp:cNvPr id="0" name=""/>
        <dsp:cNvSpPr/>
      </dsp:nvSpPr>
      <dsp:spPr>
        <a:xfrm>
          <a:off x="1020019" y="1828248"/>
          <a:ext cx="2071687" cy="2071687"/>
        </a:xfrm>
        <a:prstGeom prst="ellipse">
          <a:avLst/>
        </a:prstGeom>
        <a:solidFill>
          <a:schemeClr val="accent2">
            <a:hueOff val="11871614"/>
            <a:satOff val="-77721"/>
            <a:lumOff val="1705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CA" sz="1100" kern="1200" dirty="0" smtClean="0"/>
            <a:t>Applying (plans made to use learning in new situations)</a:t>
          </a:r>
          <a:endParaRPr lang="en-CA" sz="1100" kern="1200" dirty="0"/>
        </a:p>
      </dsp:txBody>
      <dsp:txXfrm>
        <a:off x="1323411" y="2131640"/>
        <a:ext cx="1464903" cy="1464903"/>
      </dsp:txXfrm>
    </dsp:sp>
    <dsp:sp modelId="{16760984-80DF-40E9-BC4B-F1C0BC37A05F}">
      <dsp:nvSpPr>
        <dsp:cNvPr id="0" name=""/>
        <dsp:cNvSpPr/>
      </dsp:nvSpPr>
      <dsp:spPr>
        <a:xfrm rot="19440000">
          <a:off x="3026146" y="1609610"/>
          <a:ext cx="550367" cy="699194"/>
        </a:xfrm>
        <a:prstGeom prst="rightArrow">
          <a:avLst>
            <a:gd name="adj1" fmla="val 60000"/>
            <a:gd name="adj2" fmla="val 50000"/>
          </a:avLst>
        </a:prstGeom>
        <a:solidFill>
          <a:schemeClr val="accent2">
            <a:hueOff val="11871614"/>
            <a:satOff val="-77721"/>
            <a:lumOff val="170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CA" sz="900" kern="1200"/>
        </a:p>
      </dsp:txBody>
      <dsp:txXfrm>
        <a:off x="3041913" y="1797974"/>
        <a:ext cx="385257" cy="41951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F23787-CC3A-4C6C-8BB9-FF582490625E}" type="datetimeFigureOut">
              <a:rPr lang="en-CA" smtClean="0"/>
              <a:t>07/11/2012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BD5B59-8FCB-43B9-BD3F-FD6FEC674DDF}" type="slidenum">
              <a:rPr lang="en-CA" smtClean="0"/>
              <a:t>‹#›</a:t>
            </a:fld>
            <a:endParaRPr lang="en-CA"/>
          </a:p>
        </p:txBody>
      </p:sp>
    </p:spTree>
    <p:extLst>
      <p:ext uri="{BB962C8B-B14F-4D97-AF65-F5344CB8AC3E}">
        <p14:creationId xmlns:p14="http://schemas.microsoft.com/office/powerpoint/2010/main" val="3936493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Play</a:t>
            </a:r>
            <a:r>
              <a:rPr lang="en-CA" baseline="0" dirty="0" smtClean="0"/>
              <a:t> dough provides enjoyable and satisfying experiences (not merely fun), but provides hands-on, active learning experiences, supporting child growth and learning in many domains</a:t>
            </a:r>
            <a:endParaRPr lang="en-CA" dirty="0"/>
          </a:p>
        </p:txBody>
      </p:sp>
      <p:sp>
        <p:nvSpPr>
          <p:cNvPr id="4" name="Slide Number Placeholder 3"/>
          <p:cNvSpPr>
            <a:spLocks noGrp="1"/>
          </p:cNvSpPr>
          <p:nvPr>
            <p:ph type="sldNum" sz="quarter" idx="10"/>
          </p:nvPr>
        </p:nvSpPr>
        <p:spPr/>
        <p:txBody>
          <a:bodyPr/>
          <a:lstStyle/>
          <a:p>
            <a:fld id="{80BD5B59-8FCB-43B9-BD3F-FD6FEC674DDF}" type="slidenum">
              <a:rPr lang="en-CA" smtClean="0"/>
              <a:t>3</a:t>
            </a:fld>
            <a:endParaRPr lang="en-CA"/>
          </a:p>
        </p:txBody>
      </p:sp>
    </p:spTree>
    <p:extLst>
      <p:ext uri="{BB962C8B-B14F-4D97-AF65-F5344CB8AC3E}">
        <p14:creationId xmlns:p14="http://schemas.microsoft.com/office/powerpoint/2010/main" val="2279414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smtClean="0"/>
          </a:p>
        </p:txBody>
      </p:sp>
      <p:sp>
        <p:nvSpPr>
          <p:cNvPr id="4" name="Slide Number Placeholder 3"/>
          <p:cNvSpPr>
            <a:spLocks noGrp="1"/>
          </p:cNvSpPr>
          <p:nvPr>
            <p:ph type="sldNum" sz="quarter" idx="10"/>
          </p:nvPr>
        </p:nvSpPr>
        <p:spPr/>
        <p:txBody>
          <a:bodyPr/>
          <a:lstStyle/>
          <a:p>
            <a:fld id="{80BD5B59-8FCB-43B9-BD3F-FD6FEC674DDF}" type="slidenum">
              <a:rPr lang="en-CA" smtClean="0"/>
              <a:t>4</a:t>
            </a:fld>
            <a:endParaRPr lang="en-CA"/>
          </a:p>
        </p:txBody>
      </p:sp>
    </p:spTree>
    <p:extLst>
      <p:ext uri="{BB962C8B-B14F-4D97-AF65-F5344CB8AC3E}">
        <p14:creationId xmlns:p14="http://schemas.microsoft.com/office/powerpoint/2010/main" val="2029751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0BD5B59-8FCB-43B9-BD3F-FD6FEC674DDF}" type="slidenum">
              <a:rPr lang="en-CA" smtClean="0"/>
              <a:t>5</a:t>
            </a:fld>
            <a:endParaRPr lang="en-CA"/>
          </a:p>
        </p:txBody>
      </p:sp>
    </p:spTree>
    <p:extLst>
      <p:ext uri="{BB962C8B-B14F-4D97-AF65-F5344CB8AC3E}">
        <p14:creationId xmlns:p14="http://schemas.microsoft.com/office/powerpoint/2010/main" val="540022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CA" dirty="0"/>
          </a:p>
        </p:txBody>
      </p:sp>
      <p:sp>
        <p:nvSpPr>
          <p:cNvPr id="4" name="Slide Number Placeholder 3"/>
          <p:cNvSpPr>
            <a:spLocks noGrp="1"/>
          </p:cNvSpPr>
          <p:nvPr>
            <p:ph type="sldNum" sz="quarter" idx="10"/>
          </p:nvPr>
        </p:nvSpPr>
        <p:spPr/>
        <p:txBody>
          <a:bodyPr/>
          <a:lstStyle/>
          <a:p>
            <a:fld id="{80BD5B59-8FCB-43B9-BD3F-FD6FEC674DDF}" type="slidenum">
              <a:rPr lang="en-CA" smtClean="0"/>
              <a:t>6</a:t>
            </a:fld>
            <a:endParaRPr lang="en-CA"/>
          </a:p>
        </p:txBody>
      </p:sp>
    </p:spTree>
    <p:extLst>
      <p:ext uri="{BB962C8B-B14F-4D97-AF65-F5344CB8AC3E}">
        <p14:creationId xmlns:p14="http://schemas.microsoft.com/office/powerpoint/2010/main" val="3545380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0BD5B59-8FCB-43B9-BD3F-FD6FEC674DDF}" type="slidenum">
              <a:rPr lang="en-CA" smtClean="0"/>
              <a:t>11</a:t>
            </a:fld>
            <a:endParaRPr lang="en-CA"/>
          </a:p>
        </p:txBody>
      </p:sp>
    </p:spTree>
    <p:extLst>
      <p:ext uri="{BB962C8B-B14F-4D97-AF65-F5344CB8AC3E}">
        <p14:creationId xmlns:p14="http://schemas.microsoft.com/office/powerpoint/2010/main" val="3850206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Benefits:</a:t>
            </a:r>
            <a:r>
              <a:rPr lang="en-CA" dirty="0" smtClean="0"/>
              <a:t> foster</a:t>
            </a:r>
            <a:r>
              <a:rPr lang="en-CA" baseline="0" dirty="0" smtClean="0"/>
              <a:t> personal growth, increase knowledge, promote engagement and networking, cross-cultural exposure and learning, exploration of the world, development of life skills, clarify values</a:t>
            </a:r>
          </a:p>
          <a:p>
            <a:r>
              <a:rPr lang="en-CA" b="1" baseline="0" dirty="0" smtClean="0"/>
              <a:t>Disadvantages: </a:t>
            </a:r>
            <a:r>
              <a:rPr lang="en-CA" b="0" baseline="0" dirty="0" smtClean="0"/>
              <a:t>negative experiences/emotions can sometimes hinder learning, inexperienced people, too much entertainment loss of focus in learning, learning outcomes are not predictable, neglect of some stages can prove to be major obstacles to learning, “locked into” one style can put a learner at a serious disadvantage</a:t>
            </a:r>
          </a:p>
          <a:p>
            <a:endParaRPr lang="en-CA" b="1" dirty="0" smtClean="0"/>
          </a:p>
        </p:txBody>
      </p:sp>
      <p:sp>
        <p:nvSpPr>
          <p:cNvPr id="4" name="Slide Number Placeholder 3"/>
          <p:cNvSpPr>
            <a:spLocks noGrp="1"/>
          </p:cNvSpPr>
          <p:nvPr>
            <p:ph type="sldNum" sz="quarter" idx="10"/>
          </p:nvPr>
        </p:nvSpPr>
        <p:spPr/>
        <p:txBody>
          <a:bodyPr/>
          <a:lstStyle/>
          <a:p>
            <a:fld id="{80BD5B59-8FCB-43B9-BD3F-FD6FEC674DDF}" type="slidenum">
              <a:rPr lang="en-CA" smtClean="0"/>
              <a:t>12</a:t>
            </a:fld>
            <a:endParaRPr lang="en-CA"/>
          </a:p>
        </p:txBody>
      </p:sp>
    </p:spTree>
    <p:extLst>
      <p:ext uri="{BB962C8B-B14F-4D97-AF65-F5344CB8AC3E}">
        <p14:creationId xmlns:p14="http://schemas.microsoft.com/office/powerpoint/2010/main" val="1417164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E9B772C-7B78-4B86-BF3C-9E21C543B6F8}" type="datetimeFigureOut">
              <a:rPr lang="en-CA" smtClean="0"/>
              <a:t>07/11/2012</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1EF9DDD2-6E37-4C4F-B877-664DD43BA6D7}"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9B772C-7B78-4B86-BF3C-9E21C543B6F8}" type="datetimeFigureOut">
              <a:rPr lang="en-CA" smtClean="0"/>
              <a:t>07/11/2012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EF9DDD2-6E37-4C4F-B877-664DD43BA6D7}"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9B772C-7B78-4B86-BF3C-9E21C543B6F8}" type="datetimeFigureOut">
              <a:rPr lang="en-CA" smtClean="0"/>
              <a:t>07/11/2012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EF9DDD2-6E37-4C4F-B877-664DD43BA6D7}"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9B772C-7B78-4B86-BF3C-9E21C543B6F8}" type="datetimeFigureOut">
              <a:rPr lang="en-CA" smtClean="0"/>
              <a:t>07/11/2012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EF9DDD2-6E37-4C4F-B877-664DD43BA6D7}"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E9B772C-7B78-4B86-BF3C-9E21C543B6F8}" type="datetimeFigureOut">
              <a:rPr lang="en-CA" smtClean="0"/>
              <a:t>07/11/2012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EF9DDD2-6E37-4C4F-B877-664DD43BA6D7}"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9B772C-7B78-4B86-BF3C-9E21C543B6F8}" type="datetimeFigureOut">
              <a:rPr lang="en-CA" smtClean="0"/>
              <a:t>07/11/2012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EF9DDD2-6E37-4C4F-B877-664DD43BA6D7}"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E9B772C-7B78-4B86-BF3C-9E21C543B6F8}" type="datetimeFigureOut">
              <a:rPr lang="en-CA" smtClean="0"/>
              <a:t>07/11/2012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EF9DDD2-6E37-4C4F-B877-664DD43BA6D7}"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E9B772C-7B78-4B86-BF3C-9E21C543B6F8}" type="datetimeFigureOut">
              <a:rPr lang="en-CA" smtClean="0"/>
              <a:t>07/11/2012</a:t>
            </a:fld>
            <a:endParaRPr lang="en-CA"/>
          </a:p>
        </p:txBody>
      </p:sp>
      <p:sp>
        <p:nvSpPr>
          <p:cNvPr id="8" name="Slide Number Placeholder 7"/>
          <p:cNvSpPr>
            <a:spLocks noGrp="1"/>
          </p:cNvSpPr>
          <p:nvPr>
            <p:ph type="sldNum" sz="quarter" idx="11"/>
          </p:nvPr>
        </p:nvSpPr>
        <p:spPr/>
        <p:txBody>
          <a:bodyPr/>
          <a:lstStyle/>
          <a:p>
            <a:fld id="{1EF9DDD2-6E37-4C4F-B877-664DD43BA6D7}" type="slidenum">
              <a:rPr lang="en-CA" smtClean="0"/>
              <a:t>‹#›</a:t>
            </a:fld>
            <a:endParaRPr lang="en-CA"/>
          </a:p>
        </p:txBody>
      </p:sp>
      <p:sp>
        <p:nvSpPr>
          <p:cNvPr id="9" name="Footer Placeholder 8"/>
          <p:cNvSpPr>
            <a:spLocks noGrp="1"/>
          </p:cNvSpPr>
          <p:nvPr>
            <p:ph type="ftr" sz="quarter" idx="12"/>
          </p:nvPr>
        </p:nvSpPr>
        <p:spPr/>
        <p:txBody>
          <a:bodyPr/>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9B772C-7B78-4B86-BF3C-9E21C543B6F8}" type="datetimeFigureOut">
              <a:rPr lang="en-CA" smtClean="0"/>
              <a:t>07/11/2012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EF9DDD2-6E37-4C4F-B877-664DD43BA6D7}"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9B772C-7B78-4B86-BF3C-9E21C543B6F8}" type="datetimeFigureOut">
              <a:rPr lang="en-CA" smtClean="0"/>
              <a:t>07/11/2012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156448" y="6422064"/>
            <a:ext cx="762000" cy="365125"/>
          </a:xfrm>
        </p:spPr>
        <p:txBody>
          <a:bodyPr/>
          <a:lstStyle/>
          <a:p>
            <a:fld id="{1EF9DDD2-6E37-4C4F-B877-664DD43BA6D7}"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E9B772C-7B78-4B86-BF3C-9E21C543B6F8}" type="datetimeFigureOut">
              <a:rPr lang="en-CA" smtClean="0"/>
              <a:t>07/11/2012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EF9DDD2-6E37-4C4F-B877-664DD43BA6D7}"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E9B772C-7B78-4B86-BF3C-9E21C543B6F8}" type="datetimeFigureOut">
              <a:rPr lang="en-CA" smtClean="0"/>
              <a:t>07/11/2012</a:t>
            </a:fld>
            <a:endParaRPr lang="en-CA"/>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CA"/>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EF9DDD2-6E37-4C4F-B877-664DD43BA6D7}" type="slidenum">
              <a:rPr lang="en-CA" smtClean="0"/>
              <a:t>‹#›</a:t>
            </a:fld>
            <a:endParaRPr lang="en-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nfXzHcCpR5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oanimate.com/videos/0lRpn-wVlt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132856"/>
            <a:ext cx="8391408" cy="2301240"/>
          </a:xfrm>
        </p:spPr>
        <p:txBody>
          <a:bodyPr>
            <a:normAutofit fontScale="90000"/>
          </a:bodyPr>
          <a:lstStyle/>
          <a:p>
            <a:pPr algn="ctr"/>
            <a:r>
              <a:rPr lang="en-CA" sz="10700" dirty="0" smtClean="0">
                <a:solidFill>
                  <a:srgbClr val="00B050"/>
                </a:solidFill>
              </a:rPr>
              <a:t>Experiential learning</a:t>
            </a:r>
            <a:r>
              <a:rPr lang="en-CA" sz="10700" dirty="0" smtClean="0"/>
              <a:t/>
            </a:r>
            <a:br>
              <a:rPr lang="en-CA" sz="10700" dirty="0" smtClean="0"/>
            </a:br>
            <a:r>
              <a:rPr lang="en-CA" dirty="0"/>
              <a:t/>
            </a:r>
            <a:br>
              <a:rPr lang="en-CA" dirty="0"/>
            </a:br>
            <a:r>
              <a:rPr lang="en-CA" dirty="0" smtClean="0"/>
              <a:t>By yours </a:t>
            </a:r>
            <a:r>
              <a:rPr lang="en-CA" dirty="0" smtClean="0"/>
              <a:t>truly: Mr</a:t>
            </a:r>
            <a:r>
              <a:rPr lang="en-CA" dirty="0" smtClean="0"/>
              <a:t>. </a:t>
            </a:r>
            <a:r>
              <a:rPr lang="en-CA" dirty="0" err="1" smtClean="0"/>
              <a:t>Panchbhaya</a:t>
            </a:r>
            <a:endParaRPr lang="en-CA" dirty="0"/>
          </a:p>
        </p:txBody>
      </p:sp>
      <p:sp>
        <p:nvSpPr>
          <p:cNvPr id="3" name="Subtitle 2"/>
          <p:cNvSpPr>
            <a:spLocks noGrp="1"/>
          </p:cNvSpPr>
          <p:nvPr>
            <p:ph type="subTitle" idx="1"/>
          </p:nvPr>
        </p:nvSpPr>
        <p:spPr>
          <a:xfrm>
            <a:off x="395536" y="188640"/>
            <a:ext cx="8387422" cy="1752600"/>
          </a:xfrm>
        </p:spPr>
        <p:txBody>
          <a:bodyPr/>
          <a:lstStyle/>
          <a:p>
            <a:r>
              <a:rPr lang="en-CA" dirty="0" smtClean="0"/>
              <a:t>LEARNING THEORIES GROUP PRESENTATIONS</a:t>
            </a:r>
            <a:endParaRPr lang="en-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3203848" cy="1523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0066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technologyreview.com/sites/default/files/styles/body_embed/public/legacy/0312-lewin-d_x6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4" y="1"/>
            <a:ext cx="4451281" cy="32956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2.bp.blogspot.com/-XreKArLWht4/TWBamdKqBCI/AAAAAAAAAAc/rGAUhGk4BbA/s1600/3810893242_f98b544ff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9135" y="0"/>
            <a:ext cx="4605099" cy="3295651"/>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behemoth.canadaswonderland.com/public/images/misc/misc_AcrossLake_lar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295651"/>
            <a:ext cx="4459135" cy="3562349"/>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http://virtualtour.wlu.ca/cms/tour_items/files/chemistryLab.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9135" y="3295651"/>
            <a:ext cx="4684865" cy="3562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422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Experiential Learning</a:t>
            </a:r>
            <a:endParaRPr lang="en-CA" dirty="0"/>
          </a:p>
        </p:txBody>
      </p:sp>
      <p:sp>
        <p:nvSpPr>
          <p:cNvPr id="8" name="Text Placeholder 7"/>
          <p:cNvSpPr>
            <a:spLocks noGrp="1"/>
          </p:cNvSpPr>
          <p:nvPr>
            <p:ph type="body" idx="1"/>
          </p:nvPr>
        </p:nvSpPr>
        <p:spPr>
          <a:xfrm>
            <a:off x="467544" y="1484784"/>
            <a:ext cx="4040188" cy="838200"/>
          </a:xfrm>
        </p:spPr>
        <p:txBody>
          <a:bodyPr/>
          <a:lstStyle/>
          <a:p>
            <a:r>
              <a:rPr lang="en-CA" dirty="0" smtClean="0"/>
              <a:t>IN THE CLASSROOM</a:t>
            </a:r>
            <a:endParaRPr lang="en-CA" dirty="0"/>
          </a:p>
        </p:txBody>
      </p:sp>
      <p:sp>
        <p:nvSpPr>
          <p:cNvPr id="10" name="Text Placeholder 9"/>
          <p:cNvSpPr>
            <a:spLocks noGrp="1"/>
          </p:cNvSpPr>
          <p:nvPr>
            <p:ph type="body" sz="half" idx="3"/>
          </p:nvPr>
        </p:nvSpPr>
        <p:spPr>
          <a:xfrm>
            <a:off x="4644008" y="1484784"/>
            <a:ext cx="4041775" cy="838200"/>
          </a:xfrm>
        </p:spPr>
        <p:txBody>
          <a:bodyPr/>
          <a:lstStyle/>
          <a:p>
            <a:r>
              <a:rPr lang="en-CA" dirty="0" smtClean="0"/>
              <a:t>ONLINE</a:t>
            </a:r>
            <a:endParaRPr lang="en-CA" dirty="0"/>
          </a:p>
        </p:txBody>
      </p:sp>
      <p:sp>
        <p:nvSpPr>
          <p:cNvPr id="9" name="Content Placeholder 8"/>
          <p:cNvSpPr>
            <a:spLocks noGrp="1"/>
          </p:cNvSpPr>
          <p:nvPr>
            <p:ph sz="quarter" idx="2"/>
          </p:nvPr>
        </p:nvSpPr>
        <p:spPr>
          <a:xfrm>
            <a:off x="467544" y="1988840"/>
            <a:ext cx="4248472" cy="3941763"/>
          </a:xfrm>
        </p:spPr>
        <p:txBody>
          <a:bodyPr>
            <a:normAutofit fontScale="85000" lnSpcReduction="20000"/>
          </a:bodyPr>
          <a:lstStyle/>
          <a:p>
            <a:r>
              <a:rPr lang="en-CA" dirty="0" smtClean="0"/>
              <a:t>Wet labs</a:t>
            </a:r>
          </a:p>
          <a:p>
            <a:r>
              <a:rPr lang="en-CA" dirty="0" smtClean="0"/>
              <a:t>Hands-on projects</a:t>
            </a:r>
          </a:p>
          <a:p>
            <a:r>
              <a:rPr lang="en-CA" dirty="0" smtClean="0"/>
              <a:t>Field trips</a:t>
            </a:r>
          </a:p>
          <a:p>
            <a:r>
              <a:rPr lang="en-CA" dirty="0" smtClean="0"/>
              <a:t>Games</a:t>
            </a:r>
          </a:p>
          <a:p>
            <a:r>
              <a:rPr lang="en-CA" dirty="0" smtClean="0"/>
              <a:t>Role playing</a:t>
            </a:r>
          </a:p>
          <a:p>
            <a:r>
              <a:rPr lang="en-CA" dirty="0" smtClean="0"/>
              <a:t>Conducting experiments</a:t>
            </a:r>
          </a:p>
          <a:p>
            <a:r>
              <a:rPr lang="en-CA" dirty="0" smtClean="0"/>
              <a:t>Model </a:t>
            </a:r>
            <a:r>
              <a:rPr lang="en-CA" dirty="0" smtClean="0"/>
              <a:t>building</a:t>
            </a:r>
          </a:p>
          <a:p>
            <a:r>
              <a:rPr lang="en-CA" dirty="0" smtClean="0"/>
              <a:t>Photography, video, art</a:t>
            </a:r>
          </a:p>
          <a:p>
            <a:r>
              <a:rPr lang="en-CA" dirty="0" smtClean="0"/>
              <a:t>Mock Interviews</a:t>
            </a:r>
          </a:p>
          <a:p>
            <a:r>
              <a:rPr lang="en-CA" dirty="0" smtClean="0"/>
              <a:t>Cooperative education</a:t>
            </a:r>
          </a:p>
          <a:p>
            <a:r>
              <a:rPr lang="en-CA" dirty="0" smtClean="0"/>
              <a:t>Practical experiences</a:t>
            </a:r>
          </a:p>
          <a:p>
            <a:r>
              <a:rPr lang="en-CA" dirty="0" smtClean="0"/>
              <a:t>Hands-on Laboratory Activities </a:t>
            </a:r>
            <a:endParaRPr lang="en-CA" dirty="0" smtClean="0"/>
          </a:p>
          <a:p>
            <a:endParaRPr lang="en-CA" dirty="0"/>
          </a:p>
        </p:txBody>
      </p:sp>
      <p:sp>
        <p:nvSpPr>
          <p:cNvPr id="11" name="Content Placeholder 10"/>
          <p:cNvSpPr>
            <a:spLocks noGrp="1"/>
          </p:cNvSpPr>
          <p:nvPr>
            <p:ph sz="quarter" idx="4"/>
          </p:nvPr>
        </p:nvSpPr>
        <p:spPr>
          <a:xfrm>
            <a:off x="4644008" y="1988840"/>
            <a:ext cx="4041775" cy="3941763"/>
          </a:xfrm>
        </p:spPr>
        <p:txBody>
          <a:bodyPr/>
          <a:lstStyle/>
          <a:p>
            <a:r>
              <a:rPr lang="en-CA" dirty="0" smtClean="0"/>
              <a:t>Virtual labs</a:t>
            </a:r>
          </a:p>
          <a:p>
            <a:r>
              <a:rPr lang="en-CA" dirty="0" smtClean="0"/>
              <a:t>Simulations</a:t>
            </a:r>
          </a:p>
          <a:p>
            <a:r>
              <a:rPr lang="en-CA" dirty="0" smtClean="0"/>
              <a:t>Virtual field trips</a:t>
            </a:r>
          </a:p>
          <a:p>
            <a:r>
              <a:rPr lang="en-CA" dirty="0" smtClean="0"/>
              <a:t>Online games</a:t>
            </a:r>
          </a:p>
          <a:p>
            <a:r>
              <a:rPr lang="en-CA" dirty="0" smtClean="0"/>
              <a:t>Web quests </a:t>
            </a:r>
            <a:endParaRPr lang="en-CA" dirty="0"/>
          </a:p>
        </p:txBody>
      </p:sp>
    </p:spTree>
    <p:extLst>
      <p:ext uri="{BB962C8B-B14F-4D97-AF65-F5344CB8AC3E}">
        <p14:creationId xmlns:p14="http://schemas.microsoft.com/office/powerpoint/2010/main" val="3558601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600" dirty="0"/>
              <a:t>6</a:t>
            </a:r>
            <a:r>
              <a:rPr lang="en-CA" sz="3600" dirty="0" smtClean="0"/>
              <a:t>. Benefits </a:t>
            </a:r>
            <a:r>
              <a:rPr lang="en-CA" sz="3600" dirty="0" smtClean="0"/>
              <a:t>and Drawbacks of Experiential </a:t>
            </a:r>
            <a:r>
              <a:rPr lang="en-CA" sz="3600" dirty="0" smtClean="0"/>
              <a:t>Learning (fill in the chart)</a:t>
            </a:r>
            <a:endParaRPr lang="en-CA" sz="3600" dirty="0"/>
          </a:p>
        </p:txBody>
      </p:sp>
      <p:sp>
        <p:nvSpPr>
          <p:cNvPr id="4" name="Text Placeholder 3"/>
          <p:cNvSpPr>
            <a:spLocks noGrp="1"/>
          </p:cNvSpPr>
          <p:nvPr>
            <p:ph type="body" idx="1"/>
          </p:nvPr>
        </p:nvSpPr>
        <p:spPr>
          <a:xfrm>
            <a:off x="467544" y="1484784"/>
            <a:ext cx="4040188" cy="838200"/>
          </a:xfrm>
        </p:spPr>
        <p:txBody>
          <a:bodyPr/>
          <a:lstStyle/>
          <a:p>
            <a:r>
              <a:rPr lang="en-CA" dirty="0" smtClean="0"/>
              <a:t>Benefits</a:t>
            </a:r>
            <a:endParaRPr lang="en-CA" dirty="0"/>
          </a:p>
        </p:txBody>
      </p:sp>
      <p:sp>
        <p:nvSpPr>
          <p:cNvPr id="6" name="Text Placeholder 5"/>
          <p:cNvSpPr>
            <a:spLocks noGrp="1"/>
          </p:cNvSpPr>
          <p:nvPr>
            <p:ph type="body" sz="half" idx="3"/>
          </p:nvPr>
        </p:nvSpPr>
        <p:spPr>
          <a:xfrm>
            <a:off x="4644008" y="1484784"/>
            <a:ext cx="4041775" cy="838200"/>
          </a:xfrm>
        </p:spPr>
        <p:txBody>
          <a:bodyPr/>
          <a:lstStyle/>
          <a:p>
            <a:r>
              <a:rPr lang="en-CA" dirty="0" smtClean="0"/>
              <a:t>Cautions/Disadvantages</a:t>
            </a:r>
            <a:endParaRPr lang="en-CA" dirty="0"/>
          </a:p>
        </p:txBody>
      </p:sp>
      <p:sp>
        <p:nvSpPr>
          <p:cNvPr id="5" name="Content Placeholder 4"/>
          <p:cNvSpPr>
            <a:spLocks noGrp="1"/>
          </p:cNvSpPr>
          <p:nvPr>
            <p:ph sz="quarter" idx="2"/>
          </p:nvPr>
        </p:nvSpPr>
        <p:spPr>
          <a:xfrm>
            <a:off x="467544" y="2420888"/>
            <a:ext cx="4040188" cy="3941763"/>
          </a:xfrm>
        </p:spPr>
        <p:txBody>
          <a:bodyPr/>
          <a:lstStyle/>
          <a:p>
            <a:endParaRPr lang="en-CA" dirty="0" smtClean="0"/>
          </a:p>
        </p:txBody>
      </p:sp>
      <p:sp>
        <p:nvSpPr>
          <p:cNvPr id="7" name="Content Placeholder 6"/>
          <p:cNvSpPr>
            <a:spLocks noGrp="1"/>
          </p:cNvSpPr>
          <p:nvPr>
            <p:ph sz="quarter" idx="4"/>
          </p:nvPr>
        </p:nvSpPr>
        <p:spPr>
          <a:xfrm>
            <a:off x="4644008" y="2420888"/>
            <a:ext cx="4041775" cy="3941763"/>
          </a:xfrm>
        </p:spPr>
        <p:txBody>
          <a:bodyPr/>
          <a:lstStyle/>
          <a:p>
            <a:endParaRPr lang="en-CA" dirty="0"/>
          </a:p>
        </p:txBody>
      </p:sp>
    </p:spTree>
    <p:extLst>
      <p:ext uri="{BB962C8B-B14F-4D97-AF65-F5344CB8AC3E}">
        <p14:creationId xmlns:p14="http://schemas.microsoft.com/office/powerpoint/2010/main" val="3004515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7. Summary</a:t>
            </a:r>
            <a:endParaRPr lang="en-CA" dirty="0"/>
          </a:p>
        </p:txBody>
      </p:sp>
      <p:sp>
        <p:nvSpPr>
          <p:cNvPr id="3" name="Content Placeholder 2"/>
          <p:cNvSpPr>
            <a:spLocks noGrp="1"/>
          </p:cNvSpPr>
          <p:nvPr>
            <p:ph idx="1"/>
          </p:nvPr>
        </p:nvSpPr>
        <p:spPr>
          <a:xfrm>
            <a:off x="457200" y="1600200"/>
            <a:ext cx="8686800" cy="5257800"/>
          </a:xfrm>
        </p:spPr>
        <p:txBody>
          <a:bodyPr>
            <a:normAutofit fontScale="55000" lnSpcReduction="20000"/>
          </a:bodyPr>
          <a:lstStyle/>
          <a:p>
            <a:r>
              <a:rPr lang="en-CA" sz="4400" dirty="0" smtClean="0"/>
              <a:t>One of the most important goals for a student is to gain employment upon graduation</a:t>
            </a:r>
          </a:p>
          <a:p>
            <a:r>
              <a:rPr lang="en-CA" sz="4400" dirty="0" smtClean="0"/>
              <a:t>As teachers, we should place particular emphasis on how well students can apply knowledge in practice settings</a:t>
            </a:r>
          </a:p>
          <a:p>
            <a:r>
              <a:rPr lang="en-CA" sz="4400" dirty="0" smtClean="0"/>
              <a:t>As instructors, we have to organize and facilitate direct experiences that will lead to genuine, meaningful, and long lasting learning</a:t>
            </a:r>
          </a:p>
          <a:p>
            <a:r>
              <a:rPr lang="en-CA" sz="4400" dirty="0" smtClean="0"/>
              <a:t>The student will then become more actively involved in the learning process</a:t>
            </a:r>
          </a:p>
          <a:p>
            <a:r>
              <a:rPr lang="en-CA" sz="4400" dirty="0" smtClean="0"/>
              <a:t>Learned knowledge can only be useful only when you put them into actual practice </a:t>
            </a:r>
          </a:p>
          <a:p>
            <a:r>
              <a:rPr lang="en-CA" sz="4400" dirty="0" smtClean="0"/>
              <a:t>Experience is like a catalyst that boosts learning process</a:t>
            </a:r>
          </a:p>
          <a:p>
            <a:endParaRPr lang="en-CA" dirty="0"/>
          </a:p>
          <a:p>
            <a:endParaRPr lang="en-CA" dirty="0" smtClean="0"/>
          </a:p>
          <a:p>
            <a:endParaRPr lang="en-CA" dirty="0"/>
          </a:p>
          <a:p>
            <a:pPr marL="36576" indent="0" algn="ctr">
              <a:buNone/>
            </a:pPr>
            <a:endParaRPr lang="en-CA" dirty="0" smtClean="0">
              <a:solidFill>
                <a:srgbClr val="FF0000"/>
              </a:solidFill>
            </a:endParaRPr>
          </a:p>
          <a:p>
            <a:pPr algn="ctr"/>
            <a:endParaRPr lang="en-CA" dirty="0">
              <a:solidFill>
                <a:srgbClr val="FF0000"/>
              </a:solidFill>
            </a:endParaRPr>
          </a:p>
          <a:p>
            <a:endParaRPr lang="en-CA" dirty="0"/>
          </a:p>
        </p:txBody>
      </p:sp>
    </p:spTree>
    <p:extLst>
      <p:ext uri="{BB962C8B-B14F-4D97-AF65-F5344CB8AC3E}">
        <p14:creationId xmlns:p14="http://schemas.microsoft.com/office/powerpoint/2010/main" val="849516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THE END</a:t>
            </a:r>
            <a:endParaRPr lang="en-CA" dirty="0"/>
          </a:p>
        </p:txBody>
      </p:sp>
      <p:sp>
        <p:nvSpPr>
          <p:cNvPr id="3" name="Content Placeholder 2"/>
          <p:cNvSpPr>
            <a:spLocks noGrp="1"/>
          </p:cNvSpPr>
          <p:nvPr>
            <p:ph idx="1"/>
          </p:nvPr>
        </p:nvSpPr>
        <p:spPr/>
        <p:txBody>
          <a:bodyPr/>
          <a:lstStyle/>
          <a:p>
            <a:pPr marL="36576" indent="0" algn="ctr">
              <a:buNone/>
            </a:pPr>
            <a:r>
              <a:rPr lang="en-CA" sz="3200" dirty="0">
                <a:solidFill>
                  <a:srgbClr val="00B050"/>
                </a:solidFill>
              </a:rPr>
              <a:t>Tell me and I will forget</a:t>
            </a:r>
          </a:p>
          <a:p>
            <a:pPr marL="36576" indent="0" algn="ctr">
              <a:buNone/>
            </a:pPr>
            <a:r>
              <a:rPr lang="en-CA" sz="3200" dirty="0">
                <a:solidFill>
                  <a:srgbClr val="00B050"/>
                </a:solidFill>
              </a:rPr>
              <a:t>Show me and I may remember </a:t>
            </a:r>
          </a:p>
          <a:p>
            <a:pPr marL="36576" indent="0" algn="ctr">
              <a:buNone/>
            </a:pPr>
            <a:r>
              <a:rPr lang="en-CA" sz="3200" dirty="0">
                <a:solidFill>
                  <a:srgbClr val="00B050"/>
                </a:solidFill>
              </a:rPr>
              <a:t>Involve me, and I will understand</a:t>
            </a:r>
            <a:endParaRPr lang="en-CA" sz="3200" dirty="0">
              <a:solidFill>
                <a:srgbClr val="00B050"/>
              </a:solidFill>
            </a:endParaRPr>
          </a:p>
        </p:txBody>
      </p:sp>
    </p:spTree>
    <p:extLst>
      <p:ext uri="{BB962C8B-B14F-4D97-AF65-F5344CB8AC3E}">
        <p14:creationId xmlns:p14="http://schemas.microsoft.com/office/powerpoint/2010/main" val="1124253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 </a:t>
            </a:r>
            <a:r>
              <a:rPr lang="en-CA" dirty="0" smtClean="0"/>
              <a:t>Introduction</a:t>
            </a:r>
            <a:endParaRPr lang="en-CA" dirty="0"/>
          </a:p>
        </p:txBody>
      </p:sp>
      <p:sp>
        <p:nvSpPr>
          <p:cNvPr id="3" name="Content Placeholder 2"/>
          <p:cNvSpPr>
            <a:spLocks noGrp="1"/>
          </p:cNvSpPr>
          <p:nvPr>
            <p:ph idx="1"/>
          </p:nvPr>
        </p:nvSpPr>
        <p:spPr/>
        <p:txBody>
          <a:bodyPr/>
          <a:lstStyle/>
          <a:p>
            <a:pPr marL="36576" indent="0" algn="ctr">
              <a:buNone/>
            </a:pPr>
            <a:r>
              <a:rPr lang="en-CA" dirty="0" smtClean="0"/>
              <a:t>Field Trip to the Zoo:</a:t>
            </a:r>
          </a:p>
          <a:p>
            <a:pPr marL="36576" indent="0" algn="ctr">
              <a:buNone/>
            </a:pPr>
            <a:r>
              <a:rPr lang="en-CA" dirty="0">
                <a:hlinkClick r:id="rId2"/>
              </a:rPr>
              <a:t>http://</a:t>
            </a:r>
            <a:r>
              <a:rPr lang="en-CA" dirty="0" smtClean="0">
                <a:hlinkClick r:id="rId2"/>
              </a:rPr>
              <a:t>www.youtube.com/watch?v=nfXzHcCpR5Y</a:t>
            </a:r>
            <a:endParaRPr lang="en-CA" dirty="0" smtClean="0"/>
          </a:p>
          <a:p>
            <a:pPr marL="36576" indent="0" algn="ctr">
              <a:buNone/>
            </a:pPr>
            <a:endParaRPr lang="en-CA" dirty="0" smtClean="0"/>
          </a:p>
          <a:p>
            <a:pPr marL="36576" indent="0" algn="ctr">
              <a:buNone/>
            </a:pPr>
            <a:r>
              <a:rPr lang="en-CA" dirty="0"/>
              <a:t>T</a:t>
            </a:r>
            <a:r>
              <a:rPr lang="en-CA" dirty="0" smtClean="0"/>
              <a:t>he </a:t>
            </a:r>
            <a:r>
              <a:rPr lang="en-CA" dirty="0"/>
              <a:t>great Greek Philosopher Aristotle said, </a:t>
            </a:r>
            <a:r>
              <a:rPr lang="en-CA" i="1" dirty="0"/>
              <a:t>"The things we have to learn before we do them, we learn by doing them."</a:t>
            </a:r>
            <a:r>
              <a:rPr lang="en-CA" dirty="0"/>
              <a:t> </a:t>
            </a:r>
            <a:endParaRPr lang="en-CA" dirty="0"/>
          </a:p>
        </p:txBody>
      </p:sp>
    </p:spTree>
    <p:extLst>
      <p:ext uri="{BB962C8B-B14F-4D97-AF65-F5344CB8AC3E}">
        <p14:creationId xmlns:p14="http://schemas.microsoft.com/office/powerpoint/2010/main" val="38179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43000"/>
          </a:xfrm>
        </p:spPr>
        <p:txBody>
          <a:bodyPr>
            <a:normAutofit fontScale="90000"/>
          </a:bodyPr>
          <a:lstStyle/>
          <a:p>
            <a:r>
              <a:rPr lang="en-CA" dirty="0" smtClean="0"/>
              <a:t>2. Activity </a:t>
            </a:r>
            <a:r>
              <a:rPr lang="en-CA" dirty="0" smtClean="0"/>
              <a:t>to Demonstrate Principles of Experiential Learning</a:t>
            </a:r>
            <a:endParaRPr lang="en-CA" dirty="0"/>
          </a:p>
        </p:txBody>
      </p:sp>
      <p:sp>
        <p:nvSpPr>
          <p:cNvPr id="3" name="Content Placeholder 2"/>
          <p:cNvSpPr>
            <a:spLocks noGrp="1"/>
          </p:cNvSpPr>
          <p:nvPr>
            <p:ph idx="1"/>
          </p:nvPr>
        </p:nvSpPr>
        <p:spPr>
          <a:xfrm>
            <a:off x="457200" y="1600200"/>
            <a:ext cx="8147248" cy="5069160"/>
          </a:xfrm>
        </p:spPr>
        <p:txBody>
          <a:bodyPr/>
          <a:lstStyle/>
          <a:p>
            <a:r>
              <a:rPr lang="en-CA" dirty="0" smtClean="0"/>
              <a:t>What activity do you guys want to do?</a:t>
            </a:r>
          </a:p>
          <a:p>
            <a:pPr marL="1136142" lvl="2" indent="-514350">
              <a:buFont typeface="+mj-lt"/>
              <a:buAutoNum type="alphaUcPeriod"/>
            </a:pPr>
            <a:r>
              <a:rPr lang="en-CA" sz="3200" dirty="0" smtClean="0"/>
              <a:t>Play dough</a:t>
            </a:r>
          </a:p>
          <a:p>
            <a:pPr marL="1136142" lvl="2" indent="-514350">
              <a:buFont typeface="+mj-lt"/>
              <a:buAutoNum type="alphaUcPeriod"/>
            </a:pPr>
            <a:r>
              <a:rPr lang="en-CA" sz="3200" dirty="0" smtClean="0"/>
              <a:t>Trip to the library</a:t>
            </a:r>
          </a:p>
          <a:p>
            <a:pPr marL="1136142" lvl="2" indent="-514350">
              <a:buFont typeface="+mj-lt"/>
              <a:buAutoNum type="alphaUcPeriod"/>
            </a:pPr>
            <a:r>
              <a:rPr lang="en-CA" sz="3200" dirty="0" smtClean="0"/>
              <a:t>Blackjack with cards</a:t>
            </a:r>
            <a:endParaRPr lang="en-CA" sz="3200" dirty="0"/>
          </a:p>
        </p:txBody>
      </p:sp>
    </p:spTree>
    <p:extLst>
      <p:ext uri="{BB962C8B-B14F-4D97-AF65-F5344CB8AC3E}">
        <p14:creationId xmlns:p14="http://schemas.microsoft.com/office/powerpoint/2010/main" val="4016107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r>
              <a:rPr lang="en-CA" sz="4000" dirty="0" smtClean="0"/>
              <a:t>3. Principle </a:t>
            </a:r>
            <a:r>
              <a:rPr lang="en-CA" sz="4000" dirty="0" smtClean="0"/>
              <a:t>Ideas of Experiential Learning</a:t>
            </a:r>
            <a:endParaRPr lang="en-CA" sz="4000" dirty="0"/>
          </a:p>
        </p:txBody>
      </p:sp>
      <p:sp>
        <p:nvSpPr>
          <p:cNvPr id="3" name="Content Placeholder 2"/>
          <p:cNvSpPr>
            <a:spLocks noGrp="1"/>
          </p:cNvSpPr>
          <p:nvPr>
            <p:ph idx="1"/>
          </p:nvPr>
        </p:nvSpPr>
        <p:spPr>
          <a:xfrm>
            <a:off x="457200" y="1600200"/>
            <a:ext cx="8363272" cy="4525963"/>
          </a:xfrm>
        </p:spPr>
        <p:txBody>
          <a:bodyPr>
            <a:normAutofit fontScale="92500" lnSpcReduction="10000"/>
          </a:bodyPr>
          <a:lstStyle/>
          <a:p>
            <a:r>
              <a:rPr lang="en-CA" dirty="0" smtClean="0"/>
              <a:t>Process of learning from experience</a:t>
            </a:r>
          </a:p>
          <a:p>
            <a:r>
              <a:rPr lang="en-CA" dirty="0" smtClean="0"/>
              <a:t>Emphasis is on the process of learning and not on the product </a:t>
            </a:r>
            <a:endParaRPr lang="en-CA" dirty="0" smtClean="0"/>
          </a:p>
          <a:p>
            <a:r>
              <a:rPr lang="en-CA" dirty="0" smtClean="0"/>
              <a:t>Can apply the knowledge in practice settings</a:t>
            </a:r>
          </a:p>
          <a:p>
            <a:r>
              <a:rPr lang="en-CA" dirty="0" smtClean="0"/>
              <a:t>Steps are done in the same manner in which a toddler learns to walk, children learn to ride a bike/skate, or learning that fire is dangerous by experiencing immense pain</a:t>
            </a:r>
          </a:p>
          <a:p>
            <a:r>
              <a:rPr lang="en-CA" dirty="0" smtClean="0"/>
              <a:t>Learning occurs in social, emotional, language, physical, and cognitive domains</a:t>
            </a:r>
          </a:p>
          <a:p>
            <a:endParaRPr lang="en-CA" dirty="0" smtClean="0"/>
          </a:p>
          <a:p>
            <a:pPr marL="36576" indent="0">
              <a:buNone/>
            </a:pPr>
            <a:endParaRPr lang="en-CA" dirty="0"/>
          </a:p>
        </p:txBody>
      </p:sp>
    </p:spTree>
    <p:extLst>
      <p:ext uri="{BB962C8B-B14F-4D97-AF65-F5344CB8AC3E}">
        <p14:creationId xmlns:p14="http://schemas.microsoft.com/office/powerpoint/2010/main" val="2215343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r>
              <a:rPr lang="en-CA" dirty="0" smtClean="0"/>
              <a:t>David Kolb on Experiential Learning</a:t>
            </a:r>
            <a:endParaRPr lang="en-CA" dirty="0"/>
          </a:p>
        </p:txBody>
      </p:sp>
      <p:sp>
        <p:nvSpPr>
          <p:cNvPr id="3" name="Content Placeholder 2"/>
          <p:cNvSpPr>
            <a:spLocks noGrp="1"/>
          </p:cNvSpPr>
          <p:nvPr>
            <p:ph idx="1"/>
          </p:nvPr>
        </p:nvSpPr>
        <p:spPr/>
        <p:txBody>
          <a:bodyPr>
            <a:normAutofit fontScale="92500" lnSpcReduction="10000"/>
          </a:bodyPr>
          <a:lstStyle/>
          <a:p>
            <a:pPr marL="36576" indent="0">
              <a:buNone/>
            </a:pPr>
            <a:r>
              <a:rPr lang="en-CA" dirty="0">
                <a:hlinkClick r:id="rId3"/>
              </a:rPr>
              <a:t>http://goanimate.com/videos/0lRpn-wVltoM</a:t>
            </a:r>
            <a:endParaRPr lang="en-CA" dirty="0"/>
          </a:p>
          <a:p>
            <a:pPr marL="36576" indent="0">
              <a:buNone/>
            </a:pPr>
            <a:endParaRPr lang="en-CA" dirty="0" smtClean="0"/>
          </a:p>
          <a:p>
            <a:pPr marL="550926" indent="-514350">
              <a:buFont typeface="+mj-lt"/>
              <a:buAutoNum type="arabicPeriod"/>
            </a:pPr>
            <a:r>
              <a:rPr lang="en-CA" dirty="0" smtClean="0"/>
              <a:t>Experience</a:t>
            </a:r>
          </a:p>
          <a:p>
            <a:pPr marL="550926" indent="-514350">
              <a:buFont typeface="+mj-lt"/>
              <a:buAutoNum type="arabicPeriod"/>
            </a:pPr>
            <a:r>
              <a:rPr lang="en-CA" dirty="0" smtClean="0"/>
              <a:t>Observation and Reflection</a:t>
            </a:r>
          </a:p>
          <a:p>
            <a:pPr marL="550926" indent="-514350">
              <a:buFont typeface="+mj-lt"/>
              <a:buAutoNum type="arabicPeriod"/>
            </a:pPr>
            <a:r>
              <a:rPr lang="en-CA" dirty="0" smtClean="0"/>
              <a:t>Formation of abstract concepts</a:t>
            </a:r>
          </a:p>
          <a:p>
            <a:pPr marL="550926" indent="-514350">
              <a:buFont typeface="+mj-lt"/>
              <a:buAutoNum type="arabicPeriod"/>
            </a:pPr>
            <a:r>
              <a:rPr lang="en-CA" dirty="0" smtClean="0"/>
              <a:t>Testing in new situations</a:t>
            </a:r>
          </a:p>
          <a:p>
            <a:endParaRPr lang="en-CA" dirty="0"/>
          </a:p>
          <a:p>
            <a:r>
              <a:rPr lang="en-CA" dirty="0" smtClean="0"/>
              <a:t>This concept should be approached as a continuous spiral</a:t>
            </a:r>
          </a:p>
          <a:p>
            <a:pPr marL="550926" indent="-514350">
              <a:buFont typeface="+mj-lt"/>
              <a:buAutoNum type="arabicPeriod"/>
            </a:pPr>
            <a:endParaRPr lang="en-CA" dirty="0"/>
          </a:p>
        </p:txBody>
      </p:sp>
    </p:spTree>
    <p:extLst>
      <p:ext uri="{BB962C8B-B14F-4D97-AF65-F5344CB8AC3E}">
        <p14:creationId xmlns:p14="http://schemas.microsoft.com/office/powerpoint/2010/main" val="1967321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802024860"/>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5-Point Star 1"/>
          <p:cNvSpPr/>
          <p:nvPr/>
        </p:nvSpPr>
        <p:spPr>
          <a:xfrm>
            <a:off x="4283968" y="2060848"/>
            <a:ext cx="576064" cy="57606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957598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43000"/>
          </a:xfrm>
        </p:spPr>
        <p:txBody>
          <a:bodyPr>
            <a:normAutofit fontScale="90000"/>
          </a:bodyPr>
          <a:lstStyle/>
          <a:p>
            <a:r>
              <a:rPr lang="en-CA" dirty="0" smtClean="0"/>
              <a:t>4. How </a:t>
            </a:r>
            <a:r>
              <a:rPr lang="en-CA" dirty="0" smtClean="0"/>
              <a:t>Experiential Learning can be Applied Effectively in the Classroom</a:t>
            </a:r>
            <a:endParaRPr lang="en-CA" dirty="0"/>
          </a:p>
        </p:txBody>
      </p:sp>
      <p:sp>
        <p:nvSpPr>
          <p:cNvPr id="3" name="Content Placeholder 2"/>
          <p:cNvSpPr>
            <a:spLocks noGrp="1"/>
          </p:cNvSpPr>
          <p:nvPr>
            <p:ph idx="1"/>
          </p:nvPr>
        </p:nvSpPr>
        <p:spPr>
          <a:xfrm>
            <a:off x="457200" y="1600200"/>
            <a:ext cx="8291264" cy="4997152"/>
          </a:xfrm>
        </p:spPr>
        <p:txBody>
          <a:bodyPr>
            <a:normAutofit fontScale="92500" lnSpcReduction="10000"/>
          </a:bodyPr>
          <a:lstStyle/>
          <a:p>
            <a:r>
              <a:rPr lang="en-CA" dirty="0" smtClean="0"/>
              <a:t>It can be applied through training </a:t>
            </a:r>
            <a:endParaRPr lang="en-CA" dirty="0"/>
          </a:p>
          <a:p>
            <a:r>
              <a:rPr lang="en-CA" dirty="0" smtClean="0"/>
              <a:t>Learning can </a:t>
            </a:r>
            <a:r>
              <a:rPr lang="en-CA" dirty="0"/>
              <a:t>be best achieved through the combination of effort, determination, and </a:t>
            </a:r>
            <a:r>
              <a:rPr lang="en-CA" dirty="0" smtClean="0"/>
              <a:t>involvement</a:t>
            </a:r>
          </a:p>
          <a:p>
            <a:r>
              <a:rPr lang="en-CA" dirty="0"/>
              <a:t>Cooperation and communication are </a:t>
            </a:r>
            <a:r>
              <a:rPr lang="en-CA" dirty="0" smtClean="0"/>
              <a:t>key</a:t>
            </a:r>
          </a:p>
          <a:p>
            <a:r>
              <a:rPr lang="en-CA" dirty="0" smtClean="0"/>
              <a:t>Rather </a:t>
            </a:r>
            <a:r>
              <a:rPr lang="en-CA" dirty="0"/>
              <a:t>than merely thinking about the encounter, or only considering the possibility of doing something about </a:t>
            </a:r>
            <a:r>
              <a:rPr lang="en-CA" dirty="0" smtClean="0"/>
              <a:t>it, you use hands-on approaches to target the task</a:t>
            </a:r>
          </a:p>
          <a:p>
            <a:r>
              <a:rPr lang="en-CA" dirty="0" smtClean="0"/>
              <a:t>It is more skill </a:t>
            </a:r>
            <a:r>
              <a:rPr lang="en-CA" dirty="0"/>
              <a:t>development versus simply acquiring knowledge and concepts</a:t>
            </a:r>
          </a:p>
          <a:p>
            <a:endParaRPr lang="en-CA" dirty="0"/>
          </a:p>
        </p:txBody>
      </p:sp>
    </p:spTree>
    <p:extLst>
      <p:ext uri="{BB962C8B-B14F-4D97-AF65-F5344CB8AC3E}">
        <p14:creationId xmlns:p14="http://schemas.microsoft.com/office/powerpoint/2010/main" val="260420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r>
              <a:rPr lang="en-CA" dirty="0"/>
              <a:t>5</a:t>
            </a:r>
            <a:r>
              <a:rPr lang="en-CA" dirty="0" smtClean="0"/>
              <a:t>. Applying </a:t>
            </a:r>
            <a:r>
              <a:rPr lang="en-CA" dirty="0" smtClean="0"/>
              <a:t>Experiential Learning to Your Own Teaching – “Theory in Practice”</a:t>
            </a:r>
            <a:endParaRPr lang="en-CA" dirty="0"/>
          </a:p>
        </p:txBody>
      </p:sp>
      <p:sp>
        <p:nvSpPr>
          <p:cNvPr id="3" name="Content Placeholder 2"/>
          <p:cNvSpPr>
            <a:spLocks noGrp="1"/>
          </p:cNvSpPr>
          <p:nvPr>
            <p:ph idx="1"/>
          </p:nvPr>
        </p:nvSpPr>
        <p:spPr>
          <a:xfrm>
            <a:off x="460375" y="1772816"/>
            <a:ext cx="7467600" cy="4525963"/>
          </a:xfrm>
        </p:spPr>
        <p:txBody>
          <a:bodyPr>
            <a:normAutofit/>
          </a:bodyPr>
          <a:lstStyle/>
          <a:p>
            <a:r>
              <a:rPr lang="en-CA" dirty="0" smtClean="0"/>
              <a:t>Students will acquire through training and experience:</a:t>
            </a:r>
          </a:p>
          <a:p>
            <a:r>
              <a:rPr lang="en-CA" dirty="0" smtClean="0"/>
              <a:t>knowledge</a:t>
            </a:r>
          </a:p>
          <a:p>
            <a:r>
              <a:rPr lang="en-CA" dirty="0" smtClean="0"/>
              <a:t>essential skills</a:t>
            </a:r>
          </a:p>
          <a:p>
            <a:r>
              <a:rPr lang="en-CA" dirty="0" smtClean="0"/>
              <a:t>work habits</a:t>
            </a:r>
          </a:p>
          <a:p>
            <a:r>
              <a:rPr lang="en-CA" dirty="0" smtClean="0"/>
              <a:t>Leads to new innovations and start-up companies into market-ready products and services</a:t>
            </a:r>
          </a:p>
        </p:txBody>
      </p:sp>
      <p:sp>
        <p:nvSpPr>
          <p:cNvPr id="4" name="AutoShape 2" descr="http://www.tdsb.on.ca/programs/Co-operative_Education/images/EL%20LOGO.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 name="AutoShape 4" descr="http://www.tdsb.on.ca/programs/Co-operative_Education/images/EL%20LOGO.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 name="AutoShape 6" descr="http://www.tdsb.on.ca/programs/Co-operative_Education/images/EL%20LOGO.PN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2093105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Where you may see experiential learning outside of the classroom</a:t>
            </a:r>
            <a:endParaRPr lang="en-CA" dirty="0"/>
          </a:p>
        </p:txBody>
      </p:sp>
      <p:sp>
        <p:nvSpPr>
          <p:cNvPr id="3" name="Content Placeholder 2"/>
          <p:cNvSpPr>
            <a:spLocks noGrp="1"/>
          </p:cNvSpPr>
          <p:nvPr>
            <p:ph idx="1"/>
          </p:nvPr>
        </p:nvSpPr>
        <p:spPr/>
        <p:txBody>
          <a:bodyPr/>
          <a:lstStyle/>
          <a:p>
            <a:r>
              <a:rPr lang="en-CA" dirty="0" smtClean="0"/>
              <a:t>Volunteer work </a:t>
            </a:r>
          </a:p>
          <a:p>
            <a:r>
              <a:rPr lang="en-CA" dirty="0" smtClean="0"/>
              <a:t>Co-op and Internships to explore career choices</a:t>
            </a:r>
          </a:p>
          <a:p>
            <a:r>
              <a:rPr lang="en-CA" dirty="0" smtClean="0"/>
              <a:t>Placement</a:t>
            </a:r>
          </a:p>
          <a:p>
            <a:r>
              <a:rPr lang="en-CA" dirty="0" smtClean="0"/>
              <a:t>Community-based projects</a:t>
            </a:r>
          </a:p>
          <a:p>
            <a:r>
              <a:rPr lang="en-CA" dirty="0" smtClean="0"/>
              <a:t>Service-learning projects abroad</a:t>
            </a:r>
          </a:p>
          <a:p>
            <a:r>
              <a:rPr lang="en-CA" dirty="0" smtClean="0"/>
              <a:t>Research projects (thesis)</a:t>
            </a:r>
          </a:p>
          <a:p>
            <a:endParaRPr lang="en-CA" dirty="0"/>
          </a:p>
        </p:txBody>
      </p:sp>
    </p:spTree>
    <p:extLst>
      <p:ext uri="{BB962C8B-B14F-4D97-AF65-F5344CB8AC3E}">
        <p14:creationId xmlns:p14="http://schemas.microsoft.com/office/powerpoint/2010/main" val="968561648"/>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1879</TotalTime>
  <Words>639</Words>
  <Application>Microsoft Office PowerPoint</Application>
  <PresentationFormat>On-screen Show (4:3)</PresentationFormat>
  <Paragraphs>100</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Technic</vt:lpstr>
      <vt:lpstr>Experiential learning  By yours truly: Mr. Panchbhaya</vt:lpstr>
      <vt:lpstr>1. Introduction</vt:lpstr>
      <vt:lpstr>2. Activity to Demonstrate Principles of Experiential Learning</vt:lpstr>
      <vt:lpstr>3. Principle Ideas of Experiential Learning</vt:lpstr>
      <vt:lpstr>David Kolb on Experiential Learning</vt:lpstr>
      <vt:lpstr>PowerPoint Presentation</vt:lpstr>
      <vt:lpstr>4. How Experiential Learning can be Applied Effectively in the Classroom</vt:lpstr>
      <vt:lpstr>5. Applying Experiential Learning to Your Own Teaching – “Theory in Practice”</vt:lpstr>
      <vt:lpstr>Where you may see experiential learning outside of the classroom</vt:lpstr>
      <vt:lpstr>PowerPoint Presentation</vt:lpstr>
      <vt:lpstr>Experiential Learning</vt:lpstr>
      <vt:lpstr>6. Benefits and Drawbacks of Experiential Learning (fill in the chart)</vt:lpstr>
      <vt:lpstr>7. Summary</vt:lpstr>
      <vt:lpstr>THE END</vt:lpstr>
    </vt:vector>
  </TitlesOfParts>
  <Company>UOIT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Experiential learning  By yours truly, Mr. Panchbhaya</dc:title>
  <dc:creator>mobilef</dc:creator>
  <cp:lastModifiedBy>mobilef</cp:lastModifiedBy>
  <cp:revision>36</cp:revision>
  <dcterms:created xsi:type="dcterms:W3CDTF">2012-11-05T18:16:55Z</dcterms:created>
  <dcterms:modified xsi:type="dcterms:W3CDTF">2012-11-08T21:33:11Z</dcterms:modified>
</cp:coreProperties>
</file>