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1" r:id="rId11"/>
    <p:sldId id="262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AB3E6-4497-4202-9E45-C5489ED61A33}" type="datetimeFigureOut">
              <a:rPr lang="en-US"/>
              <a:pPr>
                <a:defRPr/>
              </a:pPr>
              <a:t>2/25/2014</a:t>
            </a:fld>
            <a:endParaRPr lang="en-US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C5186-1D54-4BBD-B41A-77C2D57A81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54D86-5E30-4527-8524-F109B35306E7}" type="datetimeFigureOut">
              <a:rPr lang="en-US"/>
              <a:pPr>
                <a:defRPr/>
              </a:pPr>
              <a:t>2/25/2014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834CC-8328-4647-A8FB-4007DC3C32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C6E6D-4DA6-4380-98B8-A6FAC50E07D8}" type="datetimeFigureOut">
              <a:rPr lang="en-US"/>
              <a:pPr>
                <a:defRPr/>
              </a:pPr>
              <a:t>2/25/2014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FF736-B8DE-4ED1-8672-8441D3CBC2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4A739-8574-4144-AA42-C35BBD77EFC9}" type="datetimeFigureOut">
              <a:rPr lang="en-US"/>
              <a:pPr>
                <a:defRPr/>
              </a:pPr>
              <a:t>2/25/2014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A654B-402D-4677-B362-98E5CEDAA8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A2CE6-49BC-4160-89D7-3FBEB5F5864B}" type="datetimeFigureOut">
              <a:rPr lang="en-US"/>
              <a:pPr>
                <a:defRPr/>
              </a:pPr>
              <a:t>2/25/2014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470BA-1A2A-4AB1-B896-F5CD7A84EE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A31B8-8C5E-4D5E-9ADC-9FC76673517A}" type="datetimeFigureOut">
              <a:rPr lang="en-US"/>
              <a:pPr>
                <a:defRPr/>
              </a:pPr>
              <a:t>2/25/2014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DDE2B-F75B-4308-8D2D-1A7AB3C57D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E8DFD-2007-4683-B727-A75781C640C7}" type="datetimeFigureOut">
              <a:rPr lang="en-US"/>
              <a:pPr>
                <a:defRPr/>
              </a:pPr>
              <a:t>2/25/2014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3071F-325D-42F8-97B3-0D8C34FC09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4F4C4-DF80-42B9-8516-E28D6E00EE2F}" type="datetimeFigureOut">
              <a:rPr lang="en-US"/>
              <a:pPr>
                <a:defRPr/>
              </a:pPr>
              <a:t>2/25/2014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232EA-5756-4916-80BE-179A37AA93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422D5-A002-4E75-A50A-9D9D5D5E4A40}" type="datetimeFigureOut">
              <a:rPr lang="en-US"/>
              <a:pPr>
                <a:defRPr/>
              </a:pPr>
              <a:t>2/25/2014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1452A-DEAB-47F9-A727-A3B9AE4641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E7CD0-70E0-4959-9C86-F8C6131E0D41}" type="datetimeFigureOut">
              <a:rPr lang="en-US"/>
              <a:pPr>
                <a:defRPr/>
              </a:pPr>
              <a:t>2/25/2014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B7F7D-F090-4C6E-8E17-2C369CD5C2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1E294-6D00-42EC-88CD-43ECB590F225}" type="datetimeFigureOut">
              <a:rPr lang="en-US"/>
              <a:pPr>
                <a:defRPr/>
              </a:pPr>
              <a:t>2/25/2014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EE04E-A3FB-454E-AE01-3AE7F5BE86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45E8902-163E-45A9-824A-B8C78E03BCAA}" type="datetimeFigureOut">
              <a:rPr lang="en-US"/>
              <a:pPr>
                <a:defRPr/>
              </a:pPr>
              <a:t>2/25/2014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85CCE3-C00A-4EE8-A959-B5D6DB34A8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63" r:id="rId2"/>
    <p:sldLayoutId id="2147483772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73" r:id="rId9"/>
    <p:sldLayoutId id="2147483769" r:id="rId10"/>
    <p:sldLayoutId id="21474837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arner.org/interactives/periodic/groups2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4419600" cy="2971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Coloring the </a:t>
            </a:r>
            <a:br>
              <a:rPr lang="en-US" dirty="0" smtClean="0"/>
            </a:br>
            <a:r>
              <a:rPr lang="en-US" dirty="0" smtClean="0"/>
              <a:t>Periodic Table </a:t>
            </a:r>
            <a:br>
              <a:rPr lang="en-US" dirty="0" smtClean="0"/>
            </a:br>
            <a:r>
              <a:rPr lang="en-US" dirty="0" smtClean="0"/>
              <a:t>Families</a:t>
            </a:r>
            <a:endParaRPr lang="en-US" dirty="0"/>
          </a:p>
        </p:txBody>
      </p:sp>
      <p:pic>
        <p:nvPicPr>
          <p:cNvPr id="5124" name="Picture 4" descr="period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600200"/>
            <a:ext cx="3576638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eaLnBrk="1" hangingPunct="1"/>
            <a:r>
              <a:rPr lang="en-US" smtClean="0"/>
              <a:t>Halogens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5410200" y="1477963"/>
            <a:ext cx="3276600" cy="37798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b="1" smtClean="0"/>
              <a:t>Group 7</a:t>
            </a:r>
          </a:p>
          <a:p>
            <a:pPr eaLnBrk="1" hangingPunct="1"/>
            <a:r>
              <a:rPr lang="en-US" smtClean="0"/>
              <a:t>7 electrons in the outer shell</a:t>
            </a:r>
          </a:p>
          <a:p>
            <a:pPr eaLnBrk="1" hangingPunct="1"/>
            <a:r>
              <a:rPr lang="en-US" smtClean="0"/>
              <a:t>All are </a:t>
            </a:r>
            <a:r>
              <a:rPr lang="en-US" b="1" smtClean="0"/>
              <a:t>non-metals</a:t>
            </a:r>
          </a:p>
          <a:p>
            <a:pPr eaLnBrk="1" hangingPunct="1"/>
            <a:r>
              <a:rPr lang="en-US" b="1" smtClean="0"/>
              <a:t>Very reactive </a:t>
            </a:r>
            <a:r>
              <a:rPr lang="en-US" smtClean="0"/>
              <a:t>are often bonded with elements from Group 1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14341" name="Picture 2" descr="Halogens on the Periodic T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019300"/>
            <a:ext cx="5130800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eaLnBrk="1" hangingPunct="1"/>
            <a:r>
              <a:rPr lang="en-US" smtClean="0"/>
              <a:t>Noble Gases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0200" y="1477963"/>
            <a:ext cx="3276600" cy="3779837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/>
              <a:t>Group 8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Exist as gases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Non-metals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8 electrons in the outer shell = Full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Helium (He) has only 2 electrons in the outer shell = Full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Not reactive with other elements</a:t>
            </a:r>
          </a:p>
        </p:txBody>
      </p:sp>
      <p:pic>
        <p:nvPicPr>
          <p:cNvPr id="15365" name="Picture 2" descr="Inert gases on the periodic t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752600"/>
            <a:ext cx="5181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eaLnBrk="1" hangingPunct="1"/>
            <a:r>
              <a:rPr lang="en-US" smtClean="0"/>
              <a:t>Rare Earth Metals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0" y="1477963"/>
            <a:ext cx="2514600" cy="484663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dirty="0" smtClean="0"/>
              <a:t>Some are Radioactive</a:t>
            </a:r>
          </a:p>
          <a:p>
            <a:pPr>
              <a:defRPr/>
            </a:pPr>
            <a:r>
              <a:rPr lang="en-US" dirty="0" smtClean="0"/>
              <a:t>The rare earths are silver, silvery-white, or gray metals. </a:t>
            </a:r>
          </a:p>
          <a:p>
            <a:pPr>
              <a:defRPr/>
            </a:pPr>
            <a:r>
              <a:rPr lang="en-US" dirty="0" smtClean="0"/>
              <a:t>Conduct electricity</a:t>
            </a:r>
          </a:p>
        </p:txBody>
      </p:sp>
      <p:pic>
        <p:nvPicPr>
          <p:cNvPr id="5" name="Picture 5" descr="periodic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488" y="1828800"/>
            <a:ext cx="5548312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Families on the Periodic Table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72000"/>
          </a:xfrm>
        </p:spPr>
        <p:txBody>
          <a:bodyPr/>
          <a:lstStyle/>
          <a:p>
            <a:pPr eaLnBrk="1" hangingPunct="1"/>
            <a:r>
              <a:rPr lang="en-US" smtClean="0"/>
              <a:t>Elements on the periodic table can be grouped into families bases on their </a:t>
            </a:r>
            <a:r>
              <a:rPr lang="en-US" b="1" smtClean="0"/>
              <a:t>chemical</a:t>
            </a:r>
            <a:r>
              <a:rPr lang="en-US" smtClean="0"/>
              <a:t> properties.</a:t>
            </a:r>
          </a:p>
          <a:p>
            <a:pPr eaLnBrk="1" hangingPunct="1"/>
            <a:r>
              <a:rPr lang="en-US" smtClean="0"/>
              <a:t>Each family has a </a:t>
            </a:r>
            <a:r>
              <a:rPr lang="en-US" b="1" smtClean="0"/>
              <a:t>specific name </a:t>
            </a:r>
            <a:r>
              <a:rPr lang="en-US" smtClean="0"/>
              <a:t>to differentiate it from the other families in the periodic table.</a:t>
            </a:r>
          </a:p>
          <a:p>
            <a:pPr eaLnBrk="1" hangingPunct="1"/>
            <a:r>
              <a:rPr lang="en-US" smtClean="0"/>
              <a:t>Elements in each family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b="1" smtClean="0"/>
              <a:t>	react</a:t>
            </a:r>
            <a:r>
              <a:rPr lang="en-US" smtClean="0"/>
              <a:t> differently with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other elements.</a:t>
            </a:r>
          </a:p>
        </p:txBody>
      </p:sp>
      <p:pic>
        <p:nvPicPr>
          <p:cNvPr id="4" name="Picture 4" descr="period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16438" y="3581400"/>
            <a:ext cx="4246562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ALKALI METALS</a:t>
            </a:r>
            <a:endParaRPr 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4953000" cy="3657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b="1" smtClean="0"/>
              <a:t>Group 1</a:t>
            </a:r>
          </a:p>
          <a:p>
            <a:pPr eaLnBrk="1" hangingPunct="1"/>
            <a:r>
              <a:rPr lang="en-US" smtClean="0"/>
              <a:t>Hydrogen is </a:t>
            </a:r>
            <a:r>
              <a:rPr lang="en-US" b="1" i="1" smtClean="0"/>
              <a:t>not</a:t>
            </a:r>
            <a:r>
              <a:rPr lang="en-US" smtClean="0"/>
              <a:t> a member, it is a </a:t>
            </a:r>
            <a:r>
              <a:rPr lang="en-US" b="1" smtClean="0"/>
              <a:t>non-metal</a:t>
            </a:r>
          </a:p>
          <a:p>
            <a:pPr eaLnBrk="1" hangingPunct="1"/>
            <a:r>
              <a:rPr lang="en-US" smtClean="0"/>
              <a:t>1 electron in the outer shell</a:t>
            </a:r>
          </a:p>
          <a:p>
            <a:pPr eaLnBrk="1" hangingPunct="1"/>
            <a:r>
              <a:rPr lang="en-US" smtClean="0"/>
              <a:t>Soft and silvery metals</a:t>
            </a:r>
          </a:p>
          <a:p>
            <a:pPr eaLnBrk="1" hangingPunct="1"/>
            <a:r>
              <a:rPr lang="en-US" b="1" i="1" smtClean="0"/>
              <a:t>Very</a:t>
            </a:r>
            <a:r>
              <a:rPr lang="en-US" smtClean="0"/>
              <a:t> reactive, esp. with water</a:t>
            </a:r>
          </a:p>
          <a:p>
            <a:pPr eaLnBrk="1" hangingPunct="1"/>
            <a:r>
              <a:rPr lang="en-US" smtClean="0"/>
              <a:t>Conduct electricity</a:t>
            </a:r>
          </a:p>
        </p:txBody>
      </p:sp>
      <p:pic>
        <p:nvPicPr>
          <p:cNvPr id="7175" name="Picture 7" descr="Illustration highlighting the alkali metals on the periodic t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25413"/>
            <a:ext cx="2895600" cy="604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TextBox 6"/>
          <p:cNvSpPr txBox="1">
            <a:spLocks noChangeArrowheads="1"/>
          </p:cNvSpPr>
          <p:nvPr/>
        </p:nvSpPr>
        <p:spPr bwMode="auto">
          <a:xfrm>
            <a:off x="457200" y="6172200"/>
            <a:ext cx="822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Image: </a:t>
            </a:r>
            <a:r>
              <a:rPr lang="en-US">
                <a:hlinkClick r:id="rId3"/>
              </a:rPr>
              <a:t>http://www.learner.org/interactives/periodic/groups2.html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eaLnBrk="1" hangingPunct="1"/>
            <a:r>
              <a:rPr lang="en-US" b="1" smtClean="0"/>
              <a:t>ALKALINE EARTH METALS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410200" y="1477963"/>
            <a:ext cx="3276600" cy="37798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b="1" smtClean="0"/>
              <a:t>Group 2</a:t>
            </a:r>
          </a:p>
          <a:p>
            <a:pPr eaLnBrk="1" hangingPunct="1"/>
            <a:r>
              <a:rPr lang="en-US" smtClean="0"/>
              <a:t>2 electrons in the outer shell</a:t>
            </a:r>
          </a:p>
          <a:p>
            <a:pPr eaLnBrk="1" hangingPunct="1"/>
            <a:r>
              <a:rPr lang="en-US" smtClean="0"/>
              <a:t>White and malleable</a:t>
            </a:r>
          </a:p>
          <a:p>
            <a:pPr eaLnBrk="1" hangingPunct="1"/>
            <a:r>
              <a:rPr lang="en-US" smtClean="0"/>
              <a:t>Reactive, but less than Alkali metals</a:t>
            </a:r>
          </a:p>
          <a:p>
            <a:pPr eaLnBrk="1" hangingPunct="1"/>
            <a:r>
              <a:rPr lang="en-US" smtClean="0"/>
              <a:t>Conduct electricity</a:t>
            </a:r>
          </a:p>
        </p:txBody>
      </p:sp>
      <p:pic>
        <p:nvPicPr>
          <p:cNvPr id="16386" name="Picture 2" descr="Alakline earth metals in the periodic t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133600"/>
            <a:ext cx="4953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eaLnBrk="1" hangingPunct="1"/>
            <a:r>
              <a:rPr lang="en-US" b="1" smtClean="0"/>
              <a:t>TRANSITION METALS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0200" y="1477963"/>
            <a:ext cx="3276600" cy="4008437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/>
              <a:t>Groups in the middle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Good conductors of heat and electricity.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Some are used for jewelry.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The transition metals are able to put up to 32 electrons in their second to last shell.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Can bond with many elements in a variety of shapes.</a:t>
            </a:r>
            <a:endParaRPr lang="en-US" dirty="0"/>
          </a:p>
        </p:txBody>
      </p:sp>
      <p:pic>
        <p:nvPicPr>
          <p:cNvPr id="6" name="Picture 4" descr="periodic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09800"/>
            <a:ext cx="5257800" cy="317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eaLnBrk="1" hangingPunct="1"/>
            <a:r>
              <a:rPr lang="en-US" b="1" smtClean="0"/>
              <a:t>BORON FAMILY </a:t>
            </a:r>
            <a:endParaRPr 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5410200" y="1782763"/>
            <a:ext cx="3276600" cy="37798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b="1" smtClean="0"/>
              <a:t>Group 3</a:t>
            </a:r>
          </a:p>
          <a:p>
            <a:pPr eaLnBrk="1" hangingPunct="1"/>
            <a:r>
              <a:rPr lang="en-US" smtClean="0"/>
              <a:t>3 electrons in the outer shell</a:t>
            </a:r>
          </a:p>
          <a:p>
            <a:pPr eaLnBrk="1" hangingPunct="1"/>
            <a:r>
              <a:rPr lang="en-US" smtClean="0"/>
              <a:t>Most are metals</a:t>
            </a:r>
          </a:p>
          <a:p>
            <a:pPr eaLnBrk="1" hangingPunct="1"/>
            <a:r>
              <a:rPr lang="en-US" smtClean="0"/>
              <a:t>Boron is a </a:t>
            </a:r>
            <a:r>
              <a:rPr lang="en-US" b="1" smtClean="0"/>
              <a:t>metalloid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7" name="Picture 6" descr="periodI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362200"/>
            <a:ext cx="517207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eaLnBrk="1" hangingPunct="1"/>
            <a:r>
              <a:rPr lang="en-US" b="1" smtClean="0"/>
              <a:t>CARBON FAMILY </a:t>
            </a:r>
            <a:endParaRPr lang="en-US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5410200" y="1477963"/>
            <a:ext cx="3276600" cy="37798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b="1" smtClean="0"/>
              <a:t>Group 4</a:t>
            </a:r>
          </a:p>
          <a:p>
            <a:pPr eaLnBrk="1" hangingPunct="1"/>
            <a:r>
              <a:rPr lang="en-US" smtClean="0"/>
              <a:t>4 electrons in the outer shell</a:t>
            </a:r>
          </a:p>
          <a:p>
            <a:pPr eaLnBrk="1" hangingPunct="1"/>
            <a:r>
              <a:rPr lang="en-US" smtClean="0"/>
              <a:t>Contains metals, metalloids, and a </a:t>
            </a:r>
            <a:r>
              <a:rPr lang="en-US" b="1" smtClean="0"/>
              <a:t>non-metal</a:t>
            </a:r>
            <a:r>
              <a:rPr lang="en-US" smtClean="0"/>
              <a:t> Carbon (C)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8" name="Picture 6" descr="periodI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981200"/>
            <a:ext cx="5424488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eaLnBrk="1" hangingPunct="1"/>
            <a:r>
              <a:rPr lang="en-US" b="1" smtClean="0"/>
              <a:t>NITROGEN FAMILY </a:t>
            </a:r>
            <a:endParaRPr lang="en-US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5410200" y="1477963"/>
            <a:ext cx="3276600" cy="37798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b="1" smtClean="0"/>
              <a:t>Group 5</a:t>
            </a:r>
          </a:p>
          <a:p>
            <a:pPr eaLnBrk="1" hangingPunct="1"/>
            <a:r>
              <a:rPr lang="en-US" smtClean="0"/>
              <a:t>5 electrons in the outer shell</a:t>
            </a:r>
          </a:p>
          <a:p>
            <a:pPr eaLnBrk="1" hangingPunct="1"/>
            <a:r>
              <a:rPr lang="en-US" smtClean="0"/>
              <a:t>Can share electrons to form compounds</a:t>
            </a:r>
          </a:p>
          <a:p>
            <a:pPr eaLnBrk="1" hangingPunct="1"/>
            <a:r>
              <a:rPr lang="en-US" smtClean="0"/>
              <a:t>Contains metals, metalloids, and </a:t>
            </a:r>
            <a:r>
              <a:rPr lang="en-US" b="1" smtClean="0"/>
              <a:t>non-metals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7" name="Picture 6" descr="periodI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955800"/>
            <a:ext cx="5257800" cy="317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eaLnBrk="1" hangingPunct="1"/>
            <a:r>
              <a:rPr lang="en-US" b="1" smtClean="0"/>
              <a:t>OXYGEN FAMILY </a:t>
            </a:r>
            <a:endParaRPr lang="en-US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5410200" y="1477963"/>
            <a:ext cx="3276600" cy="37798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b="1" smtClean="0"/>
              <a:t>Group 6</a:t>
            </a:r>
          </a:p>
          <a:p>
            <a:pPr eaLnBrk="1" hangingPunct="1"/>
            <a:r>
              <a:rPr lang="en-US" smtClean="0"/>
              <a:t>6 electrons in the outer shell</a:t>
            </a:r>
          </a:p>
          <a:p>
            <a:pPr eaLnBrk="1" hangingPunct="1"/>
            <a:r>
              <a:rPr lang="en-US" smtClean="0"/>
              <a:t>Contains metals, metalloids, and </a:t>
            </a:r>
            <a:r>
              <a:rPr lang="en-US" b="1" smtClean="0"/>
              <a:t>non-metals</a:t>
            </a:r>
            <a:endParaRPr lang="en-US" smtClean="0"/>
          </a:p>
          <a:p>
            <a:pPr eaLnBrk="1" hangingPunct="1"/>
            <a:r>
              <a:rPr lang="en-US" smtClean="0"/>
              <a:t>Reactive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8" name="Picture 10" descr="periodI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39963"/>
            <a:ext cx="5499100" cy="332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134</TotalTime>
  <Words>311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Constantia</vt:lpstr>
      <vt:lpstr>Wingdings 2</vt:lpstr>
      <vt:lpstr>Flow</vt:lpstr>
      <vt:lpstr>Coloring the  Periodic Table  Families</vt:lpstr>
      <vt:lpstr>Families on the Periodic Table</vt:lpstr>
      <vt:lpstr>ALKALI METALS</vt:lpstr>
      <vt:lpstr>ALKALINE EARTH METALS</vt:lpstr>
      <vt:lpstr>TRANSITION METALS</vt:lpstr>
      <vt:lpstr>BORON FAMILY </vt:lpstr>
      <vt:lpstr>CARBON FAMILY </vt:lpstr>
      <vt:lpstr>NITROGEN FAMILY </vt:lpstr>
      <vt:lpstr>OXYGEN FAMILY </vt:lpstr>
      <vt:lpstr>Halogens</vt:lpstr>
      <vt:lpstr>Noble Gases</vt:lpstr>
      <vt:lpstr>Rare Earth Metals</vt:lpstr>
    </vt:vector>
  </TitlesOfParts>
  <Company>Johnson &amp; Johnson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Coloring the Periodic Table - Families</dc:title>
  <dc:creator>Liz</dc:creator>
  <cp:lastModifiedBy>Peel District School Board</cp:lastModifiedBy>
  <cp:revision>23</cp:revision>
  <dcterms:created xsi:type="dcterms:W3CDTF">2008-11-15T19:28:36Z</dcterms:created>
  <dcterms:modified xsi:type="dcterms:W3CDTF">2014-02-25T15:55:41Z</dcterms:modified>
</cp:coreProperties>
</file>