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85" r:id="rId5"/>
    <p:sldId id="274" r:id="rId6"/>
    <p:sldId id="275" r:id="rId7"/>
    <p:sldId id="277" r:id="rId8"/>
    <p:sldId id="278" r:id="rId9"/>
    <p:sldId id="272" r:id="rId10"/>
    <p:sldId id="273" r:id="rId11"/>
    <p:sldId id="279" r:id="rId12"/>
    <p:sldId id="281" r:id="rId13"/>
    <p:sldId id="282" r:id="rId14"/>
    <p:sldId id="284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85" autoAdjust="0"/>
  </p:normalViewPr>
  <p:slideViewPr>
    <p:cSldViewPr>
      <p:cViewPr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8596-2D02-417F-8355-D41A38F3FBCF}" type="datetimeFigureOut">
              <a:rPr lang="en-CA" smtClean="0"/>
              <a:t>26/04/2013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5EC7-D217-48D1-BAB5-189C795BCC9C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8596-2D02-417F-8355-D41A38F3FBCF}" type="datetimeFigureOut">
              <a:rPr lang="en-CA" smtClean="0"/>
              <a:t>26/04/2013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5EC7-D217-48D1-BAB5-189C795BCC9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8596-2D02-417F-8355-D41A38F3FBCF}" type="datetimeFigureOut">
              <a:rPr lang="en-CA" smtClean="0"/>
              <a:t>26/04/2013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5EC7-D217-48D1-BAB5-189C795BCC9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8596-2D02-417F-8355-D41A38F3FBCF}" type="datetimeFigureOut">
              <a:rPr lang="en-CA" smtClean="0"/>
              <a:t>26/04/2013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5EC7-D217-48D1-BAB5-189C795BCC9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8596-2D02-417F-8355-D41A38F3FBCF}" type="datetimeFigureOut">
              <a:rPr lang="en-CA" smtClean="0"/>
              <a:t>26/04/2013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5EC7-D217-48D1-BAB5-189C795BCC9C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8596-2D02-417F-8355-D41A38F3FBCF}" type="datetimeFigureOut">
              <a:rPr lang="en-CA" smtClean="0"/>
              <a:t>26/04/2013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5EC7-D217-48D1-BAB5-189C795BCC9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8596-2D02-417F-8355-D41A38F3FBCF}" type="datetimeFigureOut">
              <a:rPr lang="en-CA" smtClean="0"/>
              <a:t>26/04/2013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5EC7-D217-48D1-BAB5-189C795BCC9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8596-2D02-417F-8355-D41A38F3FBCF}" type="datetimeFigureOut">
              <a:rPr lang="en-CA" smtClean="0"/>
              <a:t>26/04/2013</a:t>
            </a:fld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045EC7-D217-48D1-BAB5-189C795BCC9C}" type="slidenum">
              <a:rPr lang="en-CA" smtClean="0"/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8596-2D02-417F-8355-D41A38F3FBCF}" type="datetimeFigureOut">
              <a:rPr lang="en-CA" smtClean="0"/>
              <a:t>26/04/2013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5EC7-D217-48D1-BAB5-189C795BCC9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B8596-2D02-417F-8355-D41A38F3FBCF}" type="datetimeFigureOut">
              <a:rPr lang="en-CA" smtClean="0"/>
              <a:t>26/04/2013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D045EC7-D217-48D1-BAB5-189C795BCC9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87B8596-2D02-417F-8355-D41A38F3FBCF}" type="datetimeFigureOut">
              <a:rPr lang="en-CA" smtClean="0"/>
              <a:t>26/04/2013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45EC7-D217-48D1-BAB5-189C795BCC9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87B8596-2D02-417F-8355-D41A38F3FBCF}" type="datetimeFigureOut">
              <a:rPr lang="en-CA" smtClean="0"/>
              <a:t>26/04/2013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D045EC7-D217-48D1-BAB5-189C795BCC9C}" type="slidenum">
              <a:rPr lang="en-CA" smtClean="0"/>
              <a:t>‹#›</a:t>
            </a:fld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56992"/>
            <a:ext cx="8136904" cy="230124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9.5 &amp; 9.6</a:t>
            </a:r>
            <a:br>
              <a:rPr lang="en-CA" dirty="0" smtClean="0"/>
            </a:br>
            <a:r>
              <a:rPr lang="en-CA" dirty="0" smtClean="0"/>
              <a:t>Optimization cylinders 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surface area &amp; volume</a:t>
            </a:r>
            <a:endParaRPr lang="en-CA" dirty="0"/>
          </a:p>
        </p:txBody>
      </p:sp>
      <p:pic>
        <p:nvPicPr>
          <p:cNvPr id="1028" name="Picture 4" descr="http://static.ddmcdn.com/gif/engine-inline-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71800" cy="2078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0"/>
            <a:ext cx="6372200" cy="2078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094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69360"/>
          </a:xfrm>
        </p:spPr>
        <p:txBody>
          <a:bodyPr/>
          <a:lstStyle/>
          <a:p>
            <a:pPr marL="36576" indent="0">
              <a:buNone/>
            </a:pPr>
            <a:r>
              <a:rPr lang="en-CA" dirty="0"/>
              <a:t>1. b.	What is the volume of this cylinder, to the </a:t>
            </a:r>
            <a:r>
              <a:rPr lang="en-CA" dirty="0" smtClean="0"/>
              <a:t>	nearest </a:t>
            </a:r>
            <a:r>
              <a:rPr lang="en-CA" dirty="0"/>
              <a:t>cubic centimetre?</a:t>
            </a:r>
          </a:p>
          <a:p>
            <a:pPr marL="36576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00661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CA" dirty="0" smtClean="0">
                <a:solidFill>
                  <a:srgbClr val="FFC000"/>
                </a:solidFill>
              </a:rPr>
              <a:t>Minimize Surface Area of a Cylinder</a:t>
            </a:r>
            <a:endParaRPr lang="en-CA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5724128" cy="544522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CA" sz="2700" dirty="0"/>
              <a:t>The minimum surface area for a given volume of a cylinder occurs when its height equals its ____________. That is, ___________ or </a:t>
            </a:r>
            <a:r>
              <a:rPr lang="en-CA" sz="2700" dirty="0" smtClean="0"/>
              <a:t>____________</a:t>
            </a:r>
          </a:p>
          <a:p>
            <a:pPr lvl="0"/>
            <a:endParaRPr lang="en-CA" sz="2700" dirty="0"/>
          </a:p>
          <a:p>
            <a:r>
              <a:rPr lang="en-CA" sz="2700" dirty="0"/>
              <a:t>The dimensions of the cylinder of minimum surface area for a given volume can be found by solving the formula: </a:t>
            </a:r>
          </a:p>
          <a:p>
            <a:pPr lvl="0"/>
            <a:endParaRPr lang="en-CA" sz="2700" dirty="0" smtClean="0"/>
          </a:p>
          <a:p>
            <a:pPr lvl="0"/>
            <a:endParaRPr lang="en-CA" sz="2700" dirty="0"/>
          </a:p>
          <a:p>
            <a:pPr lvl="0"/>
            <a:r>
              <a:rPr lang="en-CA" sz="2700" dirty="0"/>
              <a:t>and the height will be  ________ that value, or _________</a:t>
            </a:r>
          </a:p>
          <a:p>
            <a:endParaRPr lang="en-C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037" y="1556792"/>
            <a:ext cx="3295650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3615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69360"/>
          </a:xfrm>
        </p:spPr>
        <p:txBody>
          <a:bodyPr/>
          <a:lstStyle/>
          <a:p>
            <a:pPr marL="36576" lvl="0" indent="0">
              <a:buNone/>
            </a:pPr>
            <a:r>
              <a:rPr lang="en-CA" dirty="0"/>
              <a:t>Substitute h = 2r into the formula to solve for the V formula above:</a:t>
            </a:r>
          </a:p>
          <a:p>
            <a:pPr marL="36576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46915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69360"/>
          </a:xfrm>
        </p:spPr>
        <p:txBody>
          <a:bodyPr/>
          <a:lstStyle/>
          <a:p>
            <a:pPr marL="36576" indent="0">
              <a:buNone/>
            </a:pPr>
            <a:r>
              <a:rPr lang="en-CA" dirty="0"/>
              <a:t>2 a. 	Determine the least amount of aluminum </a:t>
            </a:r>
            <a:r>
              <a:rPr lang="en-CA" dirty="0" smtClean="0"/>
              <a:t>		required </a:t>
            </a:r>
            <a:r>
              <a:rPr lang="en-CA" dirty="0"/>
              <a:t>to construct a cylindrical can with </a:t>
            </a:r>
            <a:r>
              <a:rPr lang="en-CA" dirty="0" smtClean="0"/>
              <a:t>		a </a:t>
            </a:r>
            <a:r>
              <a:rPr lang="en-CA" dirty="0"/>
              <a:t>1 </a:t>
            </a:r>
            <a:r>
              <a:rPr lang="en-CA" dirty="0" smtClean="0"/>
              <a:t>litre capacity</a:t>
            </a:r>
            <a:r>
              <a:rPr lang="en-CA" dirty="0"/>
              <a:t>, to the nearest </a:t>
            </a:r>
            <a:r>
              <a:rPr lang="en-CA" dirty="0" smtClean="0"/>
              <a:t>square 	centimetre</a:t>
            </a:r>
            <a:r>
              <a:rPr lang="en-CA" dirty="0"/>
              <a:t>.</a:t>
            </a:r>
          </a:p>
          <a:p>
            <a:pPr marL="36576" indent="0">
              <a:buNone/>
            </a:pPr>
            <a:endParaRPr lang="en-CA" dirty="0"/>
          </a:p>
        </p:txBody>
      </p:sp>
      <p:pic>
        <p:nvPicPr>
          <p:cNvPr id="5124" name="Picture 4" descr="http://www.americansweets.co.uk/ekmps/shops/statesidecandy/images/american-arizona-raspberry-iced-tea-23.5oz-can-9933-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3720" y="1700808"/>
            <a:ext cx="2520280" cy="2520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1668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69360"/>
          </a:xfrm>
        </p:spPr>
        <p:txBody>
          <a:bodyPr/>
          <a:lstStyle/>
          <a:p>
            <a:pPr marL="36576" indent="0">
              <a:buNone/>
            </a:pPr>
            <a:r>
              <a:rPr lang="en-CA" dirty="0" smtClean="0"/>
              <a:t>2 b. 	Describe </a:t>
            </a:r>
            <a:r>
              <a:rPr lang="en-CA" dirty="0"/>
              <a:t>any assumptions made. </a:t>
            </a:r>
          </a:p>
        </p:txBody>
      </p:sp>
      <p:pic>
        <p:nvPicPr>
          <p:cNvPr id="4" name="Picture 3" descr="http://us.123rf.com/400wm/400/400/dmiskv/dmiskv1209/dmiskv120900131/15456347-drawing-of-aluminum-can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92696"/>
            <a:ext cx="2016224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276461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467600" cy="1143000"/>
          </a:xfrm>
        </p:spPr>
        <p:txBody>
          <a:bodyPr/>
          <a:lstStyle/>
          <a:p>
            <a:r>
              <a:rPr lang="en-CA" dirty="0" smtClean="0">
                <a:solidFill>
                  <a:srgbClr val="FFC000"/>
                </a:solidFill>
              </a:rPr>
              <a:t>Homework</a:t>
            </a:r>
            <a:endParaRPr lang="en-CA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Pg. 508 # 1ac, 2, 3, 4, 8</a:t>
            </a:r>
          </a:p>
          <a:p>
            <a:endParaRPr lang="en-CA" dirty="0"/>
          </a:p>
          <a:p>
            <a:r>
              <a:rPr lang="en-CA" dirty="0" smtClean="0"/>
              <a:t>Pg. 513 # 1ac</a:t>
            </a:r>
            <a:r>
              <a:rPr lang="en-CA" smtClean="0"/>
              <a:t>, 2, 3, 4, 5, 6</a:t>
            </a:r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UNIT Test Wednesday on </a:t>
            </a:r>
            <a:r>
              <a:rPr lang="en-CA" dirty="0" smtClean="0">
                <a:solidFill>
                  <a:srgbClr val="00B0F0"/>
                </a:solidFill>
              </a:rPr>
              <a:t>Chapter 8 and Chapter 9 </a:t>
            </a:r>
            <a:r>
              <a:rPr lang="en-CA" dirty="0" smtClean="0"/>
              <a:t>(all sections)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9264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CA" dirty="0" smtClean="0">
                <a:solidFill>
                  <a:srgbClr val="00B050"/>
                </a:solidFill>
              </a:rPr>
              <a:t>The hardest class Mr. Z has taught yet</a:t>
            </a:r>
            <a:endParaRPr lang="en-CA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 fontScale="92500" lnSpcReduction="20000"/>
          </a:bodyPr>
          <a:lstStyle/>
          <a:p>
            <a:pPr marL="36576" indent="0" algn="ctr">
              <a:buNone/>
            </a:pPr>
            <a:r>
              <a:rPr lang="en-CA" dirty="0" smtClean="0"/>
              <a:t>It was definitely an honour teaching you Grade 9’s. Every moment was a cherished memory whether it be from my favourite class saying “</a:t>
            </a:r>
            <a:r>
              <a:rPr lang="en-CA" dirty="0" err="1" smtClean="0"/>
              <a:t>OooOo</a:t>
            </a:r>
            <a:r>
              <a:rPr lang="en-CA" dirty="0" smtClean="0"/>
              <a:t> Clickers” or “Mr. Z, my god how many mistakes do you have on your worksheet” LOL.</a:t>
            </a:r>
          </a:p>
          <a:p>
            <a:pPr marL="36576" indent="0" algn="ctr">
              <a:buNone/>
            </a:pPr>
            <a:endParaRPr lang="en-CA" dirty="0"/>
          </a:p>
          <a:p>
            <a:pPr marL="36576" indent="0" algn="ctr">
              <a:buNone/>
            </a:pPr>
            <a:r>
              <a:rPr lang="en-CA" dirty="0" smtClean="0"/>
              <a:t>We’ve accomplished nearly 5 chapters in the 6 weeks I have been here, and all of you deserve a pat on the back.</a:t>
            </a:r>
          </a:p>
          <a:p>
            <a:pPr marL="36576" indent="0" algn="ctr">
              <a:buNone/>
            </a:pPr>
            <a:endParaRPr lang="en-CA" dirty="0"/>
          </a:p>
          <a:p>
            <a:pPr marL="36576" indent="0" algn="ctr">
              <a:buNone/>
            </a:pPr>
            <a:r>
              <a:rPr lang="en-CA" dirty="0" smtClean="0"/>
              <a:t>I wish you the best of luck in the future years to come, and I know for a fact that you will succeed throughout school</a:t>
            </a:r>
          </a:p>
          <a:p>
            <a:pPr marL="36576" indent="0" algn="ctr">
              <a:buNone/>
            </a:pP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3966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C000"/>
                </a:solidFill>
              </a:rPr>
              <a:t>Agenda</a:t>
            </a:r>
            <a:endParaRPr lang="en-CA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Take up Homework Questions</a:t>
            </a:r>
          </a:p>
          <a:p>
            <a:endParaRPr lang="en-CA" dirty="0"/>
          </a:p>
          <a:p>
            <a:r>
              <a:rPr lang="en-CA" dirty="0" smtClean="0"/>
              <a:t>Warm Up</a:t>
            </a:r>
          </a:p>
          <a:p>
            <a:endParaRPr lang="en-CA" dirty="0"/>
          </a:p>
          <a:p>
            <a:r>
              <a:rPr lang="en-CA" dirty="0" smtClean="0"/>
              <a:t>Lesson on </a:t>
            </a:r>
            <a:r>
              <a:rPr lang="en-CA" dirty="0" smtClean="0">
                <a:solidFill>
                  <a:srgbClr val="00B0F0"/>
                </a:solidFill>
              </a:rPr>
              <a:t>Optimization of Cylinders</a:t>
            </a:r>
            <a:endParaRPr lang="en-CA" dirty="0">
              <a:solidFill>
                <a:srgbClr val="00B0F0"/>
              </a:solidFill>
            </a:endParaRPr>
          </a:p>
          <a:p>
            <a:endParaRPr lang="en-CA" dirty="0" smtClean="0"/>
          </a:p>
          <a:p>
            <a:r>
              <a:rPr lang="en-CA" dirty="0" smtClean="0"/>
              <a:t>Worksheets/Homework</a:t>
            </a:r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39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C000"/>
                </a:solidFill>
              </a:rPr>
              <a:t>Learning Goals</a:t>
            </a:r>
            <a:endParaRPr lang="en-CA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Determine the </a:t>
            </a:r>
            <a:r>
              <a:rPr lang="en-CA" dirty="0" smtClean="0">
                <a:solidFill>
                  <a:srgbClr val="00B0F0"/>
                </a:solidFill>
              </a:rPr>
              <a:t>minimum surface area</a:t>
            </a:r>
            <a:r>
              <a:rPr lang="en-CA" dirty="0" smtClean="0"/>
              <a:t> for a given volume</a:t>
            </a:r>
          </a:p>
          <a:p>
            <a:endParaRPr lang="en-CA" dirty="0"/>
          </a:p>
          <a:p>
            <a:r>
              <a:rPr lang="en-CA" dirty="0" smtClean="0"/>
              <a:t>Solve problems involving </a:t>
            </a:r>
            <a:r>
              <a:rPr lang="en-CA" dirty="0" smtClean="0">
                <a:solidFill>
                  <a:srgbClr val="00B0F0"/>
                </a:solidFill>
              </a:rPr>
              <a:t>maximizing the volume</a:t>
            </a:r>
          </a:p>
          <a:p>
            <a:endParaRPr lang="en-CA" dirty="0"/>
          </a:p>
          <a:p>
            <a:pPr marL="36576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1232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87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CA" dirty="0" smtClean="0">
                <a:solidFill>
                  <a:srgbClr val="FFC000"/>
                </a:solidFill>
              </a:rPr>
              <a:t>Volume and Surface Area of a Cylinder</a:t>
            </a:r>
            <a:endParaRPr lang="en-CA" dirty="0">
              <a:solidFill>
                <a:srgbClr val="FFC000"/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5292080" cy="5688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9687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467600" cy="1143000"/>
          </a:xfrm>
        </p:spPr>
        <p:txBody>
          <a:bodyPr/>
          <a:lstStyle/>
          <a:p>
            <a:r>
              <a:rPr lang="en-CA" dirty="0" smtClean="0">
                <a:solidFill>
                  <a:srgbClr val="FFC000"/>
                </a:solidFill>
              </a:rPr>
              <a:t>To maximize the volume</a:t>
            </a:r>
            <a:endParaRPr lang="en-CA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7918" y="1102287"/>
            <a:ext cx="5876268" cy="5755713"/>
          </a:xfrm>
        </p:spPr>
        <p:txBody>
          <a:bodyPr>
            <a:normAutofit lnSpcReduction="10000"/>
          </a:bodyPr>
          <a:lstStyle/>
          <a:p>
            <a:pPr lvl="0"/>
            <a:r>
              <a:rPr lang="en-CA" sz="2500" dirty="0"/>
              <a:t>The maximum volume for a given surface area of a </a:t>
            </a:r>
            <a:r>
              <a:rPr lang="en-CA" sz="2500" dirty="0" smtClean="0"/>
              <a:t>cylinder </a:t>
            </a:r>
            <a:r>
              <a:rPr lang="en-CA" sz="2500" dirty="0"/>
              <a:t>occurs when its height equals its </a:t>
            </a:r>
            <a:r>
              <a:rPr lang="en-CA" sz="2500" dirty="0" smtClean="0"/>
              <a:t>_________. </a:t>
            </a:r>
            <a:r>
              <a:rPr lang="en-CA" sz="2500" dirty="0"/>
              <a:t>That is, </a:t>
            </a:r>
            <a:r>
              <a:rPr lang="en-CA" sz="2500" dirty="0" smtClean="0"/>
              <a:t>___________ </a:t>
            </a:r>
            <a:r>
              <a:rPr lang="en-CA" sz="2500" dirty="0"/>
              <a:t>or </a:t>
            </a:r>
            <a:r>
              <a:rPr lang="en-CA" sz="2500" dirty="0" smtClean="0"/>
              <a:t>_________</a:t>
            </a:r>
          </a:p>
          <a:p>
            <a:endParaRPr lang="en-CA" sz="2500" dirty="0"/>
          </a:p>
          <a:p>
            <a:pPr lvl="0"/>
            <a:r>
              <a:rPr lang="en-CA" sz="2500" dirty="0" smtClean="0"/>
              <a:t>The dimensions of the cylinder with maximum volume  for a given surface area can be found by solving the formula:</a:t>
            </a:r>
          </a:p>
          <a:p>
            <a:pPr lvl="0"/>
            <a:endParaRPr lang="en-CA" sz="2500" dirty="0"/>
          </a:p>
          <a:p>
            <a:pPr lvl="0"/>
            <a:endParaRPr lang="en-CA" sz="2500" dirty="0" smtClean="0"/>
          </a:p>
          <a:p>
            <a:r>
              <a:rPr lang="en-CA" sz="2500" dirty="0"/>
              <a:t>and the height will be  ________ that value, or _________ </a:t>
            </a:r>
          </a:p>
          <a:p>
            <a:pPr lvl="0"/>
            <a:endParaRPr lang="en-CA" sz="25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350" y="1124744"/>
            <a:ext cx="3295650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8350" y="3140967"/>
            <a:ext cx="3295650" cy="2487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7501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76" y="0"/>
            <a:ext cx="9132424" cy="6858000"/>
          </a:xfrm>
        </p:spPr>
        <p:txBody>
          <a:bodyPr/>
          <a:lstStyle/>
          <a:p>
            <a:pPr marL="36576" lvl="0" indent="0">
              <a:buNone/>
            </a:pPr>
            <a:r>
              <a:rPr lang="en-CA" dirty="0"/>
              <a:t>Substitute h = 2r into the </a:t>
            </a:r>
            <a:r>
              <a:rPr lang="en-CA" dirty="0" smtClean="0"/>
              <a:t>formula for surface area of a cylinder </a:t>
            </a:r>
            <a:r>
              <a:rPr lang="en-CA" dirty="0"/>
              <a:t>to solve for the SA formula above:</a:t>
            </a:r>
          </a:p>
          <a:p>
            <a:pPr marL="36576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13964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76" y="0"/>
            <a:ext cx="9132424" cy="6858000"/>
          </a:xfrm>
        </p:spPr>
        <p:txBody>
          <a:bodyPr/>
          <a:lstStyle/>
          <a:p>
            <a:pPr marL="36576" lvl="0" indent="0">
              <a:buNone/>
            </a:pPr>
            <a:r>
              <a:rPr lang="en-CA" dirty="0"/>
              <a:t>Rearrange the formula to solve for height:</a:t>
            </a:r>
          </a:p>
          <a:p>
            <a:pPr marL="36576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68727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69360"/>
          </a:xfrm>
        </p:spPr>
        <p:txBody>
          <a:bodyPr/>
          <a:lstStyle/>
          <a:p>
            <a:pPr marL="36576" indent="0">
              <a:buNone/>
            </a:pPr>
            <a:r>
              <a:rPr lang="en-CA" dirty="0"/>
              <a:t>1. a.	Find the dimensions of a cylinder with </a:t>
            </a:r>
            <a:r>
              <a:rPr lang="en-CA" dirty="0" smtClean="0"/>
              <a:t>	maximum </a:t>
            </a:r>
            <a:r>
              <a:rPr lang="en-CA" dirty="0"/>
              <a:t>volume that can be made with </a:t>
            </a:r>
            <a:r>
              <a:rPr lang="en-CA" dirty="0" smtClean="0"/>
              <a:t>	600cm</a:t>
            </a:r>
            <a:r>
              <a:rPr lang="en-CA" baseline="30000" dirty="0" smtClean="0"/>
              <a:t>2</a:t>
            </a:r>
            <a:r>
              <a:rPr lang="en-CA" dirty="0" smtClean="0"/>
              <a:t> </a:t>
            </a:r>
            <a:r>
              <a:rPr lang="en-CA" dirty="0"/>
              <a:t>of aluminum. Round the dimensions </a:t>
            </a:r>
            <a:r>
              <a:rPr lang="en-CA" dirty="0" smtClean="0"/>
              <a:t>	to </a:t>
            </a:r>
            <a:r>
              <a:rPr lang="en-CA" dirty="0"/>
              <a:t>the nearest hundredth of a centimetre. </a:t>
            </a:r>
          </a:p>
          <a:p>
            <a:pPr marL="36576" indent="0">
              <a:buNone/>
            </a:pP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2276872"/>
            <a:ext cx="9048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9128615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1253</TotalTime>
  <Words>371</Words>
  <Application>Microsoft Office PowerPoint</Application>
  <PresentationFormat>On-screen Show (4:3)</PresentationFormat>
  <Paragraphs>48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Technic</vt:lpstr>
      <vt:lpstr>9.5 &amp; 9.6 Optimization cylinders   surface area &amp; volume</vt:lpstr>
      <vt:lpstr>Agenda</vt:lpstr>
      <vt:lpstr>Learning Goals</vt:lpstr>
      <vt:lpstr>PowerPoint Presentation</vt:lpstr>
      <vt:lpstr>Volume and Surface Area of a Cylinder</vt:lpstr>
      <vt:lpstr>To maximize the volume</vt:lpstr>
      <vt:lpstr>PowerPoint Presentation</vt:lpstr>
      <vt:lpstr>PowerPoint Presentation</vt:lpstr>
      <vt:lpstr>PowerPoint Presentation</vt:lpstr>
      <vt:lpstr>PowerPoint Presentation</vt:lpstr>
      <vt:lpstr>Minimize Surface Area of a Cylinder</vt:lpstr>
      <vt:lpstr>PowerPoint Presentation</vt:lpstr>
      <vt:lpstr>PowerPoint Presentation</vt:lpstr>
      <vt:lpstr>PowerPoint Presentation</vt:lpstr>
      <vt:lpstr>Homework</vt:lpstr>
      <vt:lpstr>The hardest class Mr. Z has taught yet</vt:lpstr>
    </vt:vector>
  </TitlesOfParts>
  <Company>UOIT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Display data</dc:title>
  <dc:creator>mobilef</dc:creator>
  <cp:lastModifiedBy>mobilef</cp:lastModifiedBy>
  <cp:revision>62</cp:revision>
  <dcterms:created xsi:type="dcterms:W3CDTF">2013-04-04T11:56:58Z</dcterms:created>
  <dcterms:modified xsi:type="dcterms:W3CDTF">2013-04-26T07:50:58Z</dcterms:modified>
</cp:coreProperties>
</file>