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1"/>
  </p:sldMasterIdLst>
  <p:notesMasterIdLst>
    <p:notesMasterId r:id="rId33"/>
  </p:notesMasterIdLst>
  <p:handoutMasterIdLst>
    <p:handoutMasterId r:id="rId34"/>
  </p:handoutMasterIdLst>
  <p:sldIdLst>
    <p:sldId id="256" r:id="rId2"/>
    <p:sldId id="369" r:id="rId3"/>
    <p:sldId id="417" r:id="rId4"/>
    <p:sldId id="428" r:id="rId5"/>
    <p:sldId id="443" r:id="rId6"/>
    <p:sldId id="429" r:id="rId7"/>
    <p:sldId id="425" r:id="rId8"/>
    <p:sldId id="447" r:id="rId9"/>
    <p:sldId id="416" r:id="rId10"/>
    <p:sldId id="445" r:id="rId11"/>
    <p:sldId id="426" r:id="rId12"/>
    <p:sldId id="427" r:id="rId13"/>
    <p:sldId id="434" r:id="rId14"/>
    <p:sldId id="441" r:id="rId15"/>
    <p:sldId id="458" r:id="rId16"/>
    <p:sldId id="449" r:id="rId17"/>
    <p:sldId id="419" r:id="rId18"/>
    <p:sldId id="433" r:id="rId19"/>
    <p:sldId id="432" r:id="rId20"/>
    <p:sldId id="450" r:id="rId21"/>
    <p:sldId id="452" r:id="rId22"/>
    <p:sldId id="431" r:id="rId23"/>
    <p:sldId id="435" r:id="rId24"/>
    <p:sldId id="436" r:id="rId25"/>
    <p:sldId id="440" r:id="rId26"/>
    <p:sldId id="453" r:id="rId27"/>
    <p:sldId id="454" r:id="rId28"/>
    <p:sldId id="418" r:id="rId29"/>
    <p:sldId id="455" r:id="rId30"/>
    <p:sldId id="456" r:id="rId31"/>
    <p:sldId id="457" r:id="rId32"/>
  </p:sldIdLst>
  <p:sldSz cx="9144000" cy="6858000" type="screen4x3"/>
  <p:notesSz cx="7099300" cy="1023461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17" d="100"/>
          <a:sy n="117" d="100"/>
        </p:scale>
        <p:origin x="378"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US"/>
          </a:p>
        </p:txBody>
      </p:sp>
      <p:sp>
        <p:nvSpPr>
          <p:cNvPr id="3" name="Date Placeholder 2"/>
          <p:cNvSpPr>
            <a:spLocks noGrp="1"/>
          </p:cNvSpPr>
          <p:nvPr>
            <p:ph type="dt" sz="quarter" idx="1"/>
          </p:nvPr>
        </p:nvSpPr>
        <p:spPr>
          <a:xfrm>
            <a:off x="4021294" y="0"/>
            <a:ext cx="3076363" cy="511731"/>
          </a:xfrm>
          <a:prstGeom prst="rect">
            <a:avLst/>
          </a:prstGeom>
        </p:spPr>
        <p:txBody>
          <a:bodyPr vert="horz" lIns="99048" tIns="49524" rIns="99048" bIns="49524" rtlCol="0"/>
          <a:lstStyle>
            <a:lvl1pPr algn="r">
              <a:defRPr sz="1300"/>
            </a:lvl1pPr>
          </a:lstStyle>
          <a:p>
            <a:fld id="{F19F0739-A230-4E1F-9670-80103B2AAC47}" type="datetimeFigureOut">
              <a:rPr lang="en-US" smtClean="0"/>
              <a:pPr/>
              <a:t>11/17/2016</a:t>
            </a:fld>
            <a:endParaRPr lang="en-US"/>
          </a:p>
        </p:txBody>
      </p:sp>
      <p:sp>
        <p:nvSpPr>
          <p:cNvPr id="4" name="Footer Placeholder 3"/>
          <p:cNvSpPr>
            <a:spLocks noGrp="1"/>
          </p:cNvSpPr>
          <p:nvPr>
            <p:ph type="ftr" sz="quarter" idx="2"/>
          </p:nvPr>
        </p:nvSpPr>
        <p:spPr>
          <a:xfrm>
            <a:off x="0" y="9721106"/>
            <a:ext cx="3076363" cy="511731"/>
          </a:xfrm>
          <a:prstGeom prst="rect">
            <a:avLst/>
          </a:prstGeom>
        </p:spPr>
        <p:txBody>
          <a:bodyPr vert="horz" lIns="99048" tIns="49524" rIns="99048" bIns="49524" rtlCol="0" anchor="b"/>
          <a:lstStyle>
            <a:lvl1pPr algn="l">
              <a:defRPr sz="1300"/>
            </a:lvl1pPr>
          </a:lstStyle>
          <a:p>
            <a:endParaRPr lang="en-US"/>
          </a:p>
        </p:txBody>
      </p:sp>
      <p:sp>
        <p:nvSpPr>
          <p:cNvPr id="5" name="Slide Number Placeholder 4"/>
          <p:cNvSpPr>
            <a:spLocks noGrp="1"/>
          </p:cNvSpPr>
          <p:nvPr>
            <p:ph type="sldNum" sz="quarter" idx="3"/>
          </p:nvPr>
        </p:nvSpPr>
        <p:spPr>
          <a:xfrm>
            <a:off x="4021294" y="9721106"/>
            <a:ext cx="3076363" cy="511731"/>
          </a:xfrm>
          <a:prstGeom prst="rect">
            <a:avLst/>
          </a:prstGeom>
        </p:spPr>
        <p:txBody>
          <a:bodyPr vert="horz" lIns="99048" tIns="49524" rIns="99048" bIns="49524" rtlCol="0" anchor="b"/>
          <a:lstStyle>
            <a:lvl1pPr algn="r">
              <a:defRPr sz="1300"/>
            </a:lvl1pPr>
          </a:lstStyle>
          <a:p>
            <a:fld id="{F31EA7BF-8913-4757-BE16-B557EB101C7D}" type="slidenum">
              <a:rPr lang="en-US" smtClean="0"/>
              <a:pPr/>
              <a:t>‹#›</a:t>
            </a:fld>
            <a:endParaRPr lang="en-US"/>
          </a:p>
        </p:txBody>
      </p:sp>
    </p:spTree>
    <p:extLst>
      <p:ext uri="{BB962C8B-B14F-4D97-AF65-F5344CB8AC3E}">
        <p14:creationId xmlns:p14="http://schemas.microsoft.com/office/powerpoint/2010/main" val="40480610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pPr>
              <a:defRPr/>
            </a:pPr>
            <a:endParaRPr lang="en-US" dirty="0"/>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pPr>
              <a:defRPr/>
            </a:pPr>
            <a:fld id="{BD6313EF-D686-4525-9A7E-B3D57480D27F}" type="datetimeFigureOut">
              <a:rPr lang="en-US"/>
              <a:pPr>
                <a:defRPr/>
              </a:pPr>
              <a:t>11/17/2016</a:t>
            </a:fld>
            <a:endParaRPr lang="en-US" dirty="0"/>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pPr lvl="0"/>
            <a:endParaRPr lang="en-US" noProof="0" dirty="0"/>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pPr>
              <a:defRPr/>
            </a:pPr>
            <a:endParaRPr lang="en-US" dirty="0"/>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pPr>
              <a:defRPr/>
            </a:pPr>
            <a:fld id="{1F0CE94E-4773-4062-93AD-5636AFE83674}" type="slidenum">
              <a:rPr lang="en-US"/>
              <a:pPr>
                <a:defRPr/>
              </a:pPr>
              <a:t>‹#›</a:t>
            </a:fld>
            <a:endParaRPr lang="en-US" dirty="0"/>
          </a:p>
        </p:txBody>
      </p:sp>
    </p:spTree>
    <p:extLst>
      <p:ext uri="{BB962C8B-B14F-4D97-AF65-F5344CB8AC3E}">
        <p14:creationId xmlns:p14="http://schemas.microsoft.com/office/powerpoint/2010/main" val="12041020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34938" y="2438400"/>
            <a:ext cx="9009062"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grpSp>
      <p:sp>
        <p:nvSpPr>
          <p:cNvPr id="81932" name="Rectangle 12"/>
          <p:cNvSpPr>
            <a:spLocks noGrp="1" noChangeArrowheads="1"/>
          </p:cNvSpPr>
          <p:nvPr>
            <p:ph type="ctrTitle"/>
          </p:nvPr>
        </p:nvSpPr>
        <p:spPr>
          <a:xfrm>
            <a:off x="1143000" y="1676400"/>
            <a:ext cx="7772400" cy="1462088"/>
          </a:xfrm>
        </p:spPr>
        <p:txBody>
          <a:bodyPr/>
          <a:lstStyle>
            <a:lvl1pPr>
              <a:defRPr sz="6000"/>
            </a:lvl1pPr>
          </a:lstStyle>
          <a:p>
            <a:r>
              <a:rPr lang="en-US"/>
              <a:t>Click to edit Master title style</a:t>
            </a:r>
            <a:endParaRPr lang="en-US" dirty="0"/>
          </a:p>
        </p:txBody>
      </p:sp>
      <p:sp>
        <p:nvSpPr>
          <p:cNvPr id="81933" name="Rectangle 13"/>
          <p:cNvSpPr>
            <a:spLocks noGrp="1" noChangeArrowheads="1"/>
          </p:cNvSpPr>
          <p:nvPr>
            <p:ph type="subTitle" idx="1"/>
          </p:nvPr>
        </p:nvSpPr>
        <p:spPr>
          <a:xfrm>
            <a:off x="1143000" y="3733800"/>
            <a:ext cx="7772400" cy="1752600"/>
          </a:xfrm>
        </p:spPr>
        <p:txBody>
          <a:bodyPr/>
          <a:lstStyle>
            <a:lvl1pPr marL="0" indent="0" algn="l">
              <a:buFont typeface="Wingdings" pitchFamily="2" charset="2"/>
              <a:buNone/>
              <a:defRPr sz="3200"/>
            </a:lvl1pPr>
          </a:lstStyle>
          <a:p>
            <a:r>
              <a:rPr lang="en-US"/>
              <a:t>Click to edit Master subtitle style</a:t>
            </a:r>
            <a:endParaRPr lang="en-US" dirty="0"/>
          </a:p>
        </p:txBody>
      </p:sp>
      <p:sp>
        <p:nvSpPr>
          <p:cNvPr id="14" name="Rectangle 14"/>
          <p:cNvSpPr>
            <a:spLocks noGrp="1" noChangeArrowheads="1"/>
          </p:cNvSpPr>
          <p:nvPr>
            <p:ph type="dt" sz="half" idx="10"/>
          </p:nvPr>
        </p:nvSpPr>
        <p:spPr>
          <a:xfrm>
            <a:off x="1143000" y="6248400"/>
            <a:ext cx="1905000" cy="457200"/>
          </a:xfrm>
        </p:spPr>
        <p:txBody>
          <a:bodyPr/>
          <a:lstStyle>
            <a:lvl1pPr>
              <a:defRPr>
                <a:solidFill>
                  <a:schemeClr val="bg2"/>
                </a:solidFill>
              </a:defRPr>
            </a:lvl1pPr>
          </a:lstStyle>
          <a:p>
            <a:pPr>
              <a:defRPr/>
            </a:pPr>
            <a:fld id="{0469CC34-B9C2-418E-9769-CAAAA64F7BA1}" type="datetime4">
              <a:rPr lang="en-US" smtClean="0"/>
              <a:t>November 17, 2016</a:t>
            </a:fld>
            <a:endParaRPr lang="en-US" dirty="0"/>
          </a:p>
        </p:txBody>
      </p:sp>
      <p:sp>
        <p:nvSpPr>
          <p:cNvPr id="15" name="Rectangle 15"/>
          <p:cNvSpPr>
            <a:spLocks noGrp="1" noChangeArrowheads="1"/>
          </p:cNvSpPr>
          <p:nvPr>
            <p:ph type="ftr" sz="quarter" idx="11"/>
          </p:nvPr>
        </p:nvSpPr>
        <p:spPr>
          <a:xfrm>
            <a:off x="3276600" y="6248400"/>
            <a:ext cx="3505200" cy="457200"/>
          </a:xfrm>
        </p:spPr>
        <p:txBody>
          <a:bodyPr/>
          <a:lstStyle>
            <a:lvl1pPr>
              <a:defRPr>
                <a:solidFill>
                  <a:schemeClr val="bg2"/>
                </a:solidFill>
              </a:defRPr>
            </a:lvl1pPr>
          </a:lstStyle>
          <a:p>
            <a:pPr>
              <a:defRPr/>
            </a:pPr>
            <a:r>
              <a:rPr lang="en-US" dirty="0"/>
              <a:t>1DPHYS - Electrical Power &amp; Efficiency</a:t>
            </a:r>
          </a:p>
        </p:txBody>
      </p:sp>
      <p:sp>
        <p:nvSpPr>
          <p:cNvPr id="16" name="Rectangle 16"/>
          <p:cNvSpPr>
            <a:spLocks noGrp="1" noChangeArrowheads="1"/>
          </p:cNvSpPr>
          <p:nvPr>
            <p:ph type="sldNum" sz="quarter" idx="12"/>
          </p:nvPr>
        </p:nvSpPr>
        <p:spPr/>
        <p:txBody>
          <a:bodyPr/>
          <a:lstStyle>
            <a:lvl1pPr>
              <a:defRPr>
                <a:solidFill>
                  <a:schemeClr val="bg2"/>
                </a:solidFill>
              </a:defRPr>
            </a:lvl1pPr>
          </a:lstStyle>
          <a:p>
            <a:pPr>
              <a:defRPr/>
            </a:pPr>
            <a:fld id="{59E9E9EA-684C-4C50-8E9A-18E1CF1EB9A9}"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8001000" cy="533400"/>
          </a:xfrm>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11"/>
          <p:cNvSpPr>
            <a:spLocks noGrp="1" noChangeArrowheads="1"/>
          </p:cNvSpPr>
          <p:nvPr>
            <p:ph type="dt" sz="half" idx="10"/>
          </p:nvPr>
        </p:nvSpPr>
        <p:spPr>
          <a:ln/>
        </p:spPr>
        <p:txBody>
          <a:bodyPr/>
          <a:lstStyle>
            <a:lvl1pPr>
              <a:defRPr/>
            </a:lvl1pPr>
          </a:lstStyle>
          <a:p>
            <a:pPr>
              <a:defRPr/>
            </a:pPr>
            <a:fld id="{D55F6A52-58BB-4933-9274-C40DF3E0E087}" type="datetime4">
              <a:rPr lang="en-US" smtClean="0"/>
              <a:t>November 17, 2016</a:t>
            </a:fld>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r>
              <a:rPr lang="en-US" dirty="0"/>
              <a:t>1DPHYS - Electrical Power &amp; Efficiency</a:t>
            </a:r>
          </a:p>
        </p:txBody>
      </p:sp>
      <p:sp>
        <p:nvSpPr>
          <p:cNvPr id="6" name="Rectangle 13"/>
          <p:cNvSpPr>
            <a:spLocks noGrp="1" noChangeArrowheads="1"/>
          </p:cNvSpPr>
          <p:nvPr>
            <p:ph type="sldNum" sz="quarter" idx="12"/>
          </p:nvPr>
        </p:nvSpPr>
        <p:spPr>
          <a:ln/>
        </p:spPr>
        <p:txBody>
          <a:bodyPr/>
          <a:lstStyle>
            <a:lvl1pPr>
              <a:defRPr/>
            </a:lvl1pPr>
          </a:lstStyle>
          <a:p>
            <a:pPr>
              <a:defRPr/>
            </a:pPr>
            <a:fld id="{C9F6608F-02BE-4372-93F2-EF6DC8DDE5E9}"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fld id="{399FCFE9-ECCF-410A-92C7-EF9F0393E02E}" type="datetime4">
              <a:rPr lang="en-US" smtClean="0"/>
              <a:t>November 17, 2016</a:t>
            </a:fld>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r>
              <a:rPr lang="en-US" dirty="0"/>
              <a:t>1DPHYS - Electrical Power &amp; Efficiency</a:t>
            </a:r>
          </a:p>
        </p:txBody>
      </p:sp>
      <p:sp>
        <p:nvSpPr>
          <p:cNvPr id="6" name="Rectangle 13"/>
          <p:cNvSpPr>
            <a:spLocks noGrp="1" noChangeArrowheads="1"/>
          </p:cNvSpPr>
          <p:nvPr>
            <p:ph type="sldNum" sz="quarter" idx="12"/>
          </p:nvPr>
        </p:nvSpPr>
        <p:spPr>
          <a:ln/>
        </p:spPr>
        <p:txBody>
          <a:bodyPr/>
          <a:lstStyle>
            <a:lvl1pPr>
              <a:defRPr/>
            </a:lvl1pPr>
          </a:lstStyle>
          <a:p>
            <a:pPr>
              <a:defRPr/>
            </a:pPr>
            <a:fld id="{140F3620-1596-4AF6-BFBD-90AEEDCAD0FC}"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8600" y="914400"/>
            <a:ext cx="4267200" cy="5181600"/>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914400"/>
            <a:ext cx="4267200" cy="5181600"/>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11"/>
          <p:cNvSpPr>
            <a:spLocks noGrp="1" noChangeArrowheads="1"/>
          </p:cNvSpPr>
          <p:nvPr>
            <p:ph type="dt" sz="half" idx="10"/>
          </p:nvPr>
        </p:nvSpPr>
        <p:spPr>
          <a:ln/>
        </p:spPr>
        <p:txBody>
          <a:bodyPr/>
          <a:lstStyle>
            <a:lvl1pPr>
              <a:defRPr/>
            </a:lvl1pPr>
          </a:lstStyle>
          <a:p>
            <a:pPr>
              <a:defRPr/>
            </a:pPr>
            <a:fld id="{B4A0F643-06DB-4D2B-9CAE-462A5E7B100D}" type="datetime4">
              <a:rPr lang="en-US" smtClean="0"/>
              <a:t>November 17, 2016</a:t>
            </a:fld>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r>
              <a:rPr lang="en-US" dirty="0"/>
              <a:t>1DPHYS - Electrical Power &amp; Efficiency</a:t>
            </a:r>
          </a:p>
        </p:txBody>
      </p:sp>
      <p:sp>
        <p:nvSpPr>
          <p:cNvPr id="7" name="Rectangle 13"/>
          <p:cNvSpPr>
            <a:spLocks noGrp="1" noChangeArrowheads="1"/>
          </p:cNvSpPr>
          <p:nvPr>
            <p:ph type="sldNum" sz="quarter" idx="12"/>
          </p:nvPr>
        </p:nvSpPr>
        <p:spPr>
          <a:ln/>
        </p:spPr>
        <p:txBody>
          <a:bodyPr/>
          <a:lstStyle>
            <a:lvl1pPr>
              <a:defRPr/>
            </a:lvl1pPr>
          </a:lstStyle>
          <a:p>
            <a:pPr>
              <a:defRPr/>
            </a:pPr>
            <a:fld id="{1C623E64-5771-4574-BD9B-9383362B540C}"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8001000" cy="5334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228600" y="914400"/>
            <a:ext cx="4267200" cy="457200"/>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28600" y="1524000"/>
            <a:ext cx="4267200" cy="4572000"/>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914400"/>
            <a:ext cx="4270375" cy="457200"/>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8200" y="1524000"/>
            <a:ext cx="4270375" cy="4572001"/>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11"/>
          <p:cNvSpPr>
            <a:spLocks noGrp="1" noChangeArrowheads="1"/>
          </p:cNvSpPr>
          <p:nvPr>
            <p:ph type="dt" sz="half" idx="10"/>
          </p:nvPr>
        </p:nvSpPr>
        <p:spPr>
          <a:ln/>
        </p:spPr>
        <p:txBody>
          <a:bodyPr/>
          <a:lstStyle>
            <a:lvl1pPr>
              <a:defRPr/>
            </a:lvl1pPr>
          </a:lstStyle>
          <a:p>
            <a:pPr>
              <a:defRPr/>
            </a:pPr>
            <a:fld id="{A655D78B-21AF-4A02-9B0E-379F216A7CCB}" type="datetime4">
              <a:rPr lang="en-US" smtClean="0"/>
              <a:t>November 17, 2016</a:t>
            </a:fld>
            <a:endParaRPr lang="en-US" dirty="0"/>
          </a:p>
        </p:txBody>
      </p:sp>
      <p:sp>
        <p:nvSpPr>
          <p:cNvPr id="8" name="Rectangle 12"/>
          <p:cNvSpPr>
            <a:spLocks noGrp="1" noChangeArrowheads="1"/>
          </p:cNvSpPr>
          <p:nvPr>
            <p:ph type="ftr" sz="quarter" idx="11"/>
          </p:nvPr>
        </p:nvSpPr>
        <p:spPr>
          <a:ln/>
        </p:spPr>
        <p:txBody>
          <a:bodyPr/>
          <a:lstStyle>
            <a:lvl1pPr>
              <a:defRPr/>
            </a:lvl1pPr>
          </a:lstStyle>
          <a:p>
            <a:pPr>
              <a:defRPr/>
            </a:pPr>
            <a:r>
              <a:rPr lang="en-US" dirty="0"/>
              <a:t>1DPHYS - Electrical Power &amp; Efficiency</a:t>
            </a:r>
          </a:p>
        </p:txBody>
      </p:sp>
      <p:sp>
        <p:nvSpPr>
          <p:cNvPr id="9" name="Rectangle 13"/>
          <p:cNvSpPr>
            <a:spLocks noGrp="1" noChangeArrowheads="1"/>
          </p:cNvSpPr>
          <p:nvPr>
            <p:ph type="sldNum" sz="quarter" idx="12"/>
          </p:nvPr>
        </p:nvSpPr>
        <p:spPr>
          <a:ln/>
        </p:spPr>
        <p:txBody>
          <a:bodyPr/>
          <a:lstStyle>
            <a:lvl1pPr>
              <a:defRPr/>
            </a:lvl1pPr>
          </a:lstStyle>
          <a:p>
            <a:pPr>
              <a:defRPr/>
            </a:pPr>
            <a:fld id="{2FF07FCB-92B3-4A37-831B-35B1C7243780}"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dt" sz="half" idx="10"/>
          </p:nvPr>
        </p:nvSpPr>
        <p:spPr>
          <a:ln/>
        </p:spPr>
        <p:txBody>
          <a:bodyPr/>
          <a:lstStyle>
            <a:lvl1pPr>
              <a:defRPr/>
            </a:lvl1pPr>
          </a:lstStyle>
          <a:p>
            <a:pPr>
              <a:defRPr/>
            </a:pPr>
            <a:fld id="{AC92AC2E-5BAF-4F5B-833A-8BD7CD092D88}" type="datetime4">
              <a:rPr lang="en-US" smtClean="0"/>
              <a:t>November 17, 2016</a:t>
            </a:fld>
            <a:endParaRPr lang="en-US" dirty="0"/>
          </a:p>
        </p:txBody>
      </p:sp>
      <p:sp>
        <p:nvSpPr>
          <p:cNvPr id="4" name="Rectangle 12"/>
          <p:cNvSpPr>
            <a:spLocks noGrp="1" noChangeArrowheads="1"/>
          </p:cNvSpPr>
          <p:nvPr>
            <p:ph type="ftr" sz="quarter" idx="11"/>
          </p:nvPr>
        </p:nvSpPr>
        <p:spPr>
          <a:ln/>
        </p:spPr>
        <p:txBody>
          <a:bodyPr/>
          <a:lstStyle>
            <a:lvl1pPr>
              <a:defRPr/>
            </a:lvl1pPr>
          </a:lstStyle>
          <a:p>
            <a:pPr>
              <a:defRPr/>
            </a:pPr>
            <a:r>
              <a:rPr lang="en-US" dirty="0"/>
              <a:t>1DPHYS - Electrical Power &amp; Efficiency</a:t>
            </a:r>
          </a:p>
        </p:txBody>
      </p:sp>
      <p:sp>
        <p:nvSpPr>
          <p:cNvPr id="5" name="Rectangle 13"/>
          <p:cNvSpPr>
            <a:spLocks noGrp="1" noChangeArrowheads="1"/>
          </p:cNvSpPr>
          <p:nvPr>
            <p:ph type="sldNum" sz="quarter" idx="12"/>
          </p:nvPr>
        </p:nvSpPr>
        <p:spPr>
          <a:ln/>
        </p:spPr>
        <p:txBody>
          <a:bodyPr/>
          <a:lstStyle>
            <a:lvl1pPr>
              <a:defRPr/>
            </a:lvl1pPr>
          </a:lstStyle>
          <a:p>
            <a:pPr>
              <a:defRPr/>
            </a:pPr>
            <a:fld id="{7CF5EB82-88BA-4B75-BD95-C4A8F171F74B}"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fld id="{3F300FE8-98C5-4E84-8C66-632E4E559E93}" type="datetime4">
              <a:rPr lang="en-US" smtClean="0"/>
              <a:t>November 17, 2016</a:t>
            </a:fld>
            <a:endParaRPr lang="en-US" dirty="0"/>
          </a:p>
        </p:txBody>
      </p:sp>
      <p:sp>
        <p:nvSpPr>
          <p:cNvPr id="3" name="Rectangle 12"/>
          <p:cNvSpPr>
            <a:spLocks noGrp="1" noChangeArrowheads="1"/>
          </p:cNvSpPr>
          <p:nvPr>
            <p:ph type="ftr" sz="quarter" idx="11"/>
          </p:nvPr>
        </p:nvSpPr>
        <p:spPr>
          <a:ln/>
        </p:spPr>
        <p:txBody>
          <a:bodyPr/>
          <a:lstStyle>
            <a:lvl1pPr>
              <a:defRPr/>
            </a:lvl1pPr>
          </a:lstStyle>
          <a:p>
            <a:pPr>
              <a:defRPr/>
            </a:pPr>
            <a:r>
              <a:rPr lang="en-US" dirty="0"/>
              <a:t>1DPHYS - Electrical Power &amp; Efficiency</a:t>
            </a:r>
          </a:p>
        </p:txBody>
      </p:sp>
      <p:sp>
        <p:nvSpPr>
          <p:cNvPr id="4" name="Rectangle 13"/>
          <p:cNvSpPr>
            <a:spLocks noGrp="1" noChangeArrowheads="1"/>
          </p:cNvSpPr>
          <p:nvPr>
            <p:ph type="sldNum" sz="quarter" idx="12"/>
          </p:nvPr>
        </p:nvSpPr>
        <p:spPr>
          <a:ln/>
        </p:spPr>
        <p:txBody>
          <a:bodyPr/>
          <a:lstStyle>
            <a:lvl1pPr>
              <a:defRPr/>
            </a:lvl1pPr>
          </a:lstStyle>
          <a:p>
            <a:pPr>
              <a:defRPr/>
            </a:pPr>
            <a:fld id="{C16A71CF-176C-448B-9565-F3912465EFA0}"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fld id="{11E8D605-0CF5-472D-BAA2-7DA60FD917C1}" type="datetime4">
              <a:rPr lang="en-US" smtClean="0"/>
              <a:t>November 17, 2016</a:t>
            </a:fld>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r>
              <a:rPr lang="en-US" dirty="0"/>
              <a:t>1DPHYS - Electrical Power &amp; Efficiency</a:t>
            </a:r>
          </a:p>
        </p:txBody>
      </p:sp>
      <p:sp>
        <p:nvSpPr>
          <p:cNvPr id="7" name="Rectangle 13"/>
          <p:cNvSpPr>
            <a:spLocks noGrp="1" noChangeArrowheads="1"/>
          </p:cNvSpPr>
          <p:nvPr>
            <p:ph type="sldNum" sz="quarter" idx="12"/>
          </p:nvPr>
        </p:nvSpPr>
        <p:spPr>
          <a:ln/>
        </p:spPr>
        <p:txBody>
          <a:bodyPr/>
          <a:lstStyle>
            <a:lvl1pPr>
              <a:defRPr/>
            </a:lvl1pPr>
          </a:lstStyle>
          <a:p>
            <a:pPr>
              <a:defRPr/>
            </a:pPr>
            <a:fld id="{3570F1CD-5054-4D64-8AB7-FE253E8BF270}"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fld id="{E2DB1E36-350F-4B05-87C8-12EC5E45788D}" type="datetime4">
              <a:rPr lang="en-US" smtClean="0"/>
              <a:t>November 17, 2016</a:t>
            </a:fld>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r>
              <a:rPr lang="en-US" dirty="0"/>
              <a:t>1DPHYS - Electrical Power &amp; Efficiency</a:t>
            </a:r>
          </a:p>
        </p:txBody>
      </p:sp>
      <p:sp>
        <p:nvSpPr>
          <p:cNvPr id="7" name="Rectangle 13"/>
          <p:cNvSpPr>
            <a:spLocks noGrp="1" noChangeArrowheads="1"/>
          </p:cNvSpPr>
          <p:nvPr>
            <p:ph type="sldNum" sz="quarter" idx="12"/>
          </p:nvPr>
        </p:nvSpPr>
        <p:spPr>
          <a:ln/>
        </p:spPr>
        <p:txBody>
          <a:bodyPr/>
          <a:lstStyle>
            <a:lvl1pPr>
              <a:defRPr/>
            </a:lvl1pPr>
          </a:lstStyle>
          <a:p>
            <a:pPr>
              <a:defRPr/>
            </a:pPr>
            <a:fld id="{7C12435C-CF67-4A75-B83D-D4A82AC4DFAF}"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8"/>
          <p:cNvGrpSpPr>
            <a:grpSpLocks/>
          </p:cNvGrpSpPr>
          <p:nvPr/>
        </p:nvGrpSpPr>
        <p:grpSpPr bwMode="auto">
          <a:xfrm>
            <a:off x="152400" y="76200"/>
            <a:ext cx="8755063" cy="736600"/>
            <a:chOff x="152400" y="76200"/>
            <a:chExt cx="8755225" cy="736759"/>
          </a:xfrm>
        </p:grpSpPr>
        <p:grpSp>
          <p:nvGrpSpPr>
            <p:cNvPr id="1032" name="Group 17"/>
            <p:cNvGrpSpPr>
              <a:grpSpLocks/>
            </p:cNvGrpSpPr>
            <p:nvPr userDrawn="1"/>
          </p:nvGrpSpPr>
          <p:grpSpPr bwMode="auto">
            <a:xfrm>
              <a:off x="152400" y="76200"/>
              <a:ext cx="806768" cy="736759"/>
              <a:chOff x="152400" y="76200"/>
              <a:chExt cx="806768" cy="736759"/>
            </a:xfrm>
          </p:grpSpPr>
          <p:grpSp>
            <p:nvGrpSpPr>
              <p:cNvPr id="1034" name="Group 13"/>
              <p:cNvGrpSpPr>
                <a:grpSpLocks/>
              </p:cNvGrpSpPr>
              <p:nvPr userDrawn="1"/>
            </p:nvGrpSpPr>
            <p:grpSpPr bwMode="auto">
              <a:xfrm>
                <a:off x="355759" y="151765"/>
                <a:ext cx="497840" cy="332264"/>
                <a:chOff x="420688" y="339725"/>
                <a:chExt cx="711200" cy="474663"/>
              </a:xfrm>
            </p:grpSpPr>
            <p:sp>
              <p:nvSpPr>
                <p:cNvPr id="80898" name="Rectangle 2"/>
                <p:cNvSpPr>
                  <a:spLocks noChangeArrowheads="1"/>
                </p:cNvSpPr>
                <p:nvPr/>
              </p:nvSpPr>
              <p:spPr bwMode="ltGray">
                <a:xfrm>
                  <a:off x="420467" y="340655"/>
                  <a:ext cx="437705" cy="474086"/>
                </a:xfrm>
                <a:prstGeom prst="rect">
                  <a:avLst/>
                </a:prstGeom>
                <a:solidFill>
                  <a:schemeClr val="accent2"/>
                </a:solidFill>
                <a:ln w="9525">
                  <a:noFill/>
                  <a:miter lim="800000"/>
                  <a:headEnd/>
                  <a:tailEnd/>
                </a:ln>
                <a:effectLst/>
              </p:spPr>
              <p:txBody>
                <a:bodyPr wrap="none" anchor="ctr"/>
                <a:lstStyle/>
                <a:p>
                  <a:pPr algn="ctr" fontAlgn="auto">
                    <a:spcBef>
                      <a:spcPts val="0"/>
                    </a:spcBef>
                    <a:spcAft>
                      <a:spcPts val="0"/>
                    </a:spcAft>
                    <a:defRPr/>
                  </a:pPr>
                  <a:endParaRPr kumimoji="1" lang="en-US" sz="2400" dirty="0">
                    <a:latin typeface="+mn-lt"/>
                  </a:endParaRPr>
                </a:p>
              </p:txBody>
            </p:sp>
            <p:sp>
              <p:nvSpPr>
                <p:cNvPr id="80899" name="Rectangle 3"/>
                <p:cNvSpPr>
                  <a:spLocks noChangeArrowheads="1"/>
                </p:cNvSpPr>
                <p:nvPr/>
              </p:nvSpPr>
              <p:spPr bwMode="ltGray">
                <a:xfrm>
                  <a:off x="803742" y="340655"/>
                  <a:ext cx="328845" cy="474086"/>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fontAlgn="auto">
                    <a:spcBef>
                      <a:spcPts val="0"/>
                    </a:spcBef>
                    <a:spcAft>
                      <a:spcPts val="0"/>
                    </a:spcAft>
                    <a:defRPr/>
                  </a:pPr>
                  <a:endParaRPr kumimoji="1" lang="en-US" sz="2400" dirty="0">
                    <a:latin typeface="+mn-lt"/>
                  </a:endParaRPr>
                </a:p>
              </p:txBody>
            </p:sp>
          </p:grpSp>
          <p:grpSp>
            <p:nvGrpSpPr>
              <p:cNvPr id="1035" name="Group 14"/>
              <p:cNvGrpSpPr>
                <a:grpSpLocks/>
              </p:cNvGrpSpPr>
              <p:nvPr userDrawn="1"/>
            </p:nvGrpSpPr>
            <p:grpSpPr bwMode="auto">
              <a:xfrm>
                <a:off x="442437" y="447357"/>
                <a:ext cx="516731" cy="332264"/>
                <a:chOff x="544513" y="762000"/>
                <a:chExt cx="738187" cy="474663"/>
              </a:xfrm>
            </p:grpSpPr>
            <p:sp>
              <p:nvSpPr>
                <p:cNvPr id="80900" name="Rectangle 4"/>
                <p:cNvSpPr>
                  <a:spLocks noChangeArrowheads="1"/>
                </p:cNvSpPr>
                <p:nvPr/>
              </p:nvSpPr>
              <p:spPr bwMode="ltGray">
                <a:xfrm>
                  <a:off x="545200" y="762569"/>
                  <a:ext cx="421830" cy="474086"/>
                </a:xfrm>
                <a:prstGeom prst="rect">
                  <a:avLst/>
                </a:prstGeom>
                <a:solidFill>
                  <a:schemeClr val="folHlink"/>
                </a:solidFill>
                <a:ln w="9525">
                  <a:noFill/>
                  <a:miter lim="800000"/>
                  <a:headEnd/>
                  <a:tailEnd/>
                </a:ln>
                <a:effectLst/>
              </p:spPr>
              <p:txBody>
                <a:bodyPr wrap="none" anchor="ctr"/>
                <a:lstStyle/>
                <a:p>
                  <a:pPr algn="ctr" fontAlgn="auto">
                    <a:spcBef>
                      <a:spcPts val="0"/>
                    </a:spcBef>
                    <a:spcAft>
                      <a:spcPts val="0"/>
                    </a:spcAft>
                    <a:defRPr/>
                  </a:pPr>
                  <a:endParaRPr kumimoji="1" lang="en-US" sz="2400" dirty="0">
                    <a:latin typeface="+mn-lt"/>
                  </a:endParaRPr>
                </a:p>
              </p:txBody>
            </p:sp>
            <p:sp>
              <p:nvSpPr>
                <p:cNvPr id="80901" name="Rectangle 5"/>
                <p:cNvSpPr>
                  <a:spLocks noChangeArrowheads="1"/>
                </p:cNvSpPr>
                <p:nvPr/>
              </p:nvSpPr>
              <p:spPr bwMode="ltGray">
                <a:xfrm>
                  <a:off x="914867" y="762569"/>
                  <a:ext cx="367400" cy="47408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fontAlgn="auto">
                    <a:spcBef>
                      <a:spcPts val="0"/>
                    </a:spcBef>
                    <a:spcAft>
                      <a:spcPts val="0"/>
                    </a:spcAft>
                    <a:defRPr/>
                  </a:pPr>
                  <a:endParaRPr kumimoji="1" lang="en-US" sz="2400" dirty="0">
                    <a:latin typeface="+mn-lt"/>
                  </a:endParaRPr>
                </a:p>
              </p:txBody>
            </p:sp>
          </p:grpSp>
          <p:sp>
            <p:nvSpPr>
              <p:cNvPr id="80902" name="Rectangle 6"/>
              <p:cNvSpPr>
                <a:spLocks noChangeArrowheads="1"/>
              </p:cNvSpPr>
              <p:nvPr/>
            </p:nvSpPr>
            <p:spPr bwMode="ltGray">
              <a:xfrm>
                <a:off x="152400" y="396944"/>
                <a:ext cx="392120" cy="295339"/>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fontAlgn="auto">
                  <a:spcBef>
                    <a:spcPts val="0"/>
                  </a:spcBef>
                  <a:spcAft>
                    <a:spcPts val="0"/>
                  </a:spcAft>
                  <a:defRPr/>
                </a:pPr>
                <a:endParaRPr kumimoji="1" lang="en-US" sz="2400" dirty="0">
                  <a:latin typeface="+mn-lt"/>
                </a:endParaRPr>
              </a:p>
            </p:txBody>
          </p:sp>
          <p:sp>
            <p:nvSpPr>
              <p:cNvPr id="80903" name="Rectangle 7"/>
              <p:cNvSpPr>
                <a:spLocks noChangeArrowheads="1"/>
              </p:cNvSpPr>
              <p:nvPr/>
            </p:nvSpPr>
            <p:spPr bwMode="gray">
              <a:xfrm>
                <a:off x="596908" y="76200"/>
                <a:ext cx="22225" cy="736759"/>
              </a:xfrm>
              <a:prstGeom prst="rect">
                <a:avLst/>
              </a:prstGeom>
              <a:solidFill>
                <a:schemeClr val="bg2"/>
              </a:solidFill>
              <a:ln w="9525">
                <a:noFill/>
                <a:miter lim="800000"/>
                <a:headEnd/>
                <a:tailEnd/>
              </a:ln>
              <a:effectLst/>
            </p:spPr>
            <p:txBody>
              <a:bodyPr wrap="none" anchor="ctr"/>
              <a:lstStyle/>
              <a:p>
                <a:pPr algn="ctr" fontAlgn="auto">
                  <a:spcBef>
                    <a:spcPts val="0"/>
                  </a:spcBef>
                  <a:spcAft>
                    <a:spcPts val="0"/>
                  </a:spcAft>
                  <a:defRPr/>
                </a:pPr>
                <a:endParaRPr kumimoji="1" lang="en-US" sz="2400" dirty="0">
                  <a:latin typeface="+mn-lt"/>
                </a:endParaRPr>
              </a:p>
            </p:txBody>
          </p:sp>
        </p:grpSp>
        <p:sp>
          <p:nvSpPr>
            <p:cNvPr id="80904" name="Rectangle 8"/>
            <p:cNvSpPr>
              <a:spLocks noChangeArrowheads="1"/>
            </p:cNvSpPr>
            <p:nvPr/>
          </p:nvSpPr>
          <p:spPr bwMode="gray">
            <a:xfrm>
              <a:off x="373067" y="630358"/>
              <a:ext cx="8534558" cy="2223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fontAlgn="auto">
                <a:spcBef>
                  <a:spcPts val="0"/>
                </a:spcBef>
                <a:spcAft>
                  <a:spcPts val="0"/>
                </a:spcAft>
                <a:defRPr/>
              </a:pPr>
              <a:endParaRPr kumimoji="1" lang="en-US" sz="2400" dirty="0">
                <a:latin typeface="+mn-lt"/>
              </a:endParaRPr>
            </a:p>
          </p:txBody>
        </p:sp>
      </p:grpSp>
      <p:sp>
        <p:nvSpPr>
          <p:cNvPr id="1027" name="Rectangle 9"/>
          <p:cNvSpPr>
            <a:spLocks noGrp="1" noChangeArrowheads="1"/>
          </p:cNvSpPr>
          <p:nvPr>
            <p:ph type="title"/>
          </p:nvPr>
        </p:nvSpPr>
        <p:spPr bwMode="auto">
          <a:xfrm>
            <a:off x="914400" y="76200"/>
            <a:ext cx="8001000" cy="533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8" name="Rectangle 10"/>
          <p:cNvSpPr>
            <a:spLocks noGrp="1" noChangeArrowheads="1"/>
          </p:cNvSpPr>
          <p:nvPr>
            <p:ph type="body" idx="1"/>
          </p:nvPr>
        </p:nvSpPr>
        <p:spPr bwMode="auto">
          <a:xfrm>
            <a:off x="228600" y="914400"/>
            <a:ext cx="86868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0907" name="Rectangle 11"/>
          <p:cNvSpPr>
            <a:spLocks noGrp="1" noChangeArrowheads="1"/>
          </p:cNvSpPr>
          <p:nvPr>
            <p:ph type="dt" sz="half" idx="2"/>
          </p:nvPr>
        </p:nvSpPr>
        <p:spPr bwMode="auto">
          <a:xfrm>
            <a:off x="2286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fontAlgn="auto" hangingPunct="1">
              <a:spcBef>
                <a:spcPts val="0"/>
              </a:spcBef>
              <a:spcAft>
                <a:spcPts val="0"/>
              </a:spcAft>
              <a:defRPr sz="1400">
                <a:latin typeface="+mn-lt"/>
              </a:defRPr>
            </a:lvl1pPr>
          </a:lstStyle>
          <a:p>
            <a:pPr>
              <a:defRPr/>
            </a:pPr>
            <a:fld id="{7D71670F-582E-428A-AFD9-BCAFC5F7A1C9}" type="datetime4">
              <a:rPr lang="en-US" smtClean="0"/>
              <a:t>November 17, 2016</a:t>
            </a:fld>
            <a:endParaRPr lang="en-US" dirty="0"/>
          </a:p>
        </p:txBody>
      </p:sp>
      <p:sp>
        <p:nvSpPr>
          <p:cNvPr id="80908" name="Rectangle 12"/>
          <p:cNvSpPr>
            <a:spLocks noGrp="1" noChangeArrowheads="1"/>
          </p:cNvSpPr>
          <p:nvPr>
            <p:ph type="ftr" sz="quarter" idx="3"/>
          </p:nvPr>
        </p:nvSpPr>
        <p:spPr bwMode="auto">
          <a:xfrm>
            <a:off x="2362200" y="6248400"/>
            <a:ext cx="4419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fontAlgn="auto" hangingPunct="1">
              <a:spcBef>
                <a:spcPts val="0"/>
              </a:spcBef>
              <a:spcAft>
                <a:spcPts val="0"/>
              </a:spcAft>
              <a:defRPr sz="1400">
                <a:latin typeface="+mn-lt"/>
              </a:defRPr>
            </a:lvl1pPr>
          </a:lstStyle>
          <a:p>
            <a:pPr>
              <a:defRPr/>
            </a:pPr>
            <a:r>
              <a:rPr lang="en-US" dirty="0"/>
              <a:t>1DPHYS - Electrical Power &amp; Efficiency</a:t>
            </a:r>
          </a:p>
        </p:txBody>
      </p:sp>
      <p:sp>
        <p:nvSpPr>
          <p:cNvPr id="80909" name="Rectangle 13"/>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400">
                <a:latin typeface="+mn-lt"/>
              </a:defRPr>
            </a:lvl1pPr>
          </a:lstStyle>
          <a:p>
            <a:pPr>
              <a:defRPr/>
            </a:pPr>
            <a:fld id="{B5C7A669-B67D-49A4-8BC5-CB095B6D1C91}"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39"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Lst>
  <p:hf hdr="0"/>
  <p:txStyles>
    <p:titleStyle>
      <a:lvl1pPr algn="l" rtl="0" eaLnBrk="0" fontAlgn="base" hangingPunct="0">
        <a:spcBef>
          <a:spcPct val="0"/>
        </a:spcBef>
        <a:spcAft>
          <a:spcPct val="0"/>
        </a:spcAft>
        <a:defRPr sz="28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Tahoma" charset="0"/>
        </a:defRPr>
      </a:lvl2pPr>
      <a:lvl3pPr algn="l" rtl="0" eaLnBrk="0" fontAlgn="base" hangingPunct="0">
        <a:spcBef>
          <a:spcPct val="0"/>
        </a:spcBef>
        <a:spcAft>
          <a:spcPct val="0"/>
        </a:spcAft>
        <a:defRPr sz="2800">
          <a:solidFill>
            <a:schemeClr val="tx2"/>
          </a:solidFill>
          <a:latin typeface="Tahoma" charset="0"/>
        </a:defRPr>
      </a:lvl3pPr>
      <a:lvl4pPr algn="l" rtl="0" eaLnBrk="0" fontAlgn="base" hangingPunct="0">
        <a:spcBef>
          <a:spcPct val="0"/>
        </a:spcBef>
        <a:spcAft>
          <a:spcPct val="0"/>
        </a:spcAft>
        <a:defRPr sz="2800">
          <a:solidFill>
            <a:schemeClr val="tx2"/>
          </a:solidFill>
          <a:latin typeface="Tahoma" charset="0"/>
        </a:defRPr>
      </a:lvl4pPr>
      <a:lvl5pPr algn="l" rtl="0" eaLnBrk="0" fontAlgn="base" hangingPunct="0">
        <a:spcBef>
          <a:spcPct val="0"/>
        </a:spcBef>
        <a:spcAft>
          <a:spcPct val="0"/>
        </a:spcAft>
        <a:defRPr sz="2800">
          <a:solidFill>
            <a:schemeClr val="tx2"/>
          </a:solidFill>
          <a:latin typeface="Tahoma" charset="0"/>
        </a:defRPr>
      </a:lvl5pPr>
      <a:lvl6pPr marL="457200" algn="l" rtl="0" eaLnBrk="1" fontAlgn="base" hangingPunct="1">
        <a:spcBef>
          <a:spcPct val="0"/>
        </a:spcBef>
        <a:spcAft>
          <a:spcPct val="0"/>
        </a:spcAft>
        <a:defRPr sz="4400">
          <a:solidFill>
            <a:schemeClr val="tx2"/>
          </a:solidFill>
          <a:latin typeface="Tahoma" charset="0"/>
        </a:defRPr>
      </a:lvl6pPr>
      <a:lvl7pPr marL="914400" algn="l" rtl="0" eaLnBrk="1" fontAlgn="base" hangingPunct="1">
        <a:spcBef>
          <a:spcPct val="0"/>
        </a:spcBef>
        <a:spcAft>
          <a:spcPct val="0"/>
        </a:spcAft>
        <a:defRPr sz="4400">
          <a:solidFill>
            <a:schemeClr val="tx2"/>
          </a:solidFill>
          <a:latin typeface="Tahoma" charset="0"/>
        </a:defRPr>
      </a:lvl7pPr>
      <a:lvl8pPr marL="1371600" algn="l" rtl="0" eaLnBrk="1" fontAlgn="base" hangingPunct="1">
        <a:spcBef>
          <a:spcPct val="0"/>
        </a:spcBef>
        <a:spcAft>
          <a:spcPct val="0"/>
        </a:spcAft>
        <a:defRPr sz="4400">
          <a:solidFill>
            <a:schemeClr val="tx2"/>
          </a:solidFill>
          <a:latin typeface="Tahoma" charset="0"/>
        </a:defRPr>
      </a:lvl8pPr>
      <a:lvl9pPr marL="1828800" algn="l" rtl="0" eaLnBrk="1" fontAlgn="base" hangingPunct="1">
        <a:spcBef>
          <a:spcPct val="0"/>
        </a:spcBef>
        <a:spcAft>
          <a:spcPct val="0"/>
        </a:spcAft>
        <a:defRPr sz="4400">
          <a:solidFill>
            <a:schemeClr val="tx2"/>
          </a:solidFill>
          <a:latin typeface="Tahoma"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0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0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8.wmf"/></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pPr eaLnBrk="1" hangingPunct="1"/>
            <a:r>
              <a:rPr lang="en-US" dirty="0"/>
              <a:t>SNC1D</a:t>
            </a:r>
            <a:br>
              <a:rPr lang="en-US" dirty="0"/>
            </a:br>
            <a:r>
              <a:rPr lang="en-US" dirty="0">
                <a:cs typeface="Arial" charset="0"/>
              </a:rPr>
              <a:t>PHYSICS</a:t>
            </a:r>
            <a:endParaRPr lang="en-US" dirty="0"/>
          </a:p>
        </p:txBody>
      </p:sp>
      <p:sp>
        <p:nvSpPr>
          <p:cNvPr id="3" name="Subtitle 2"/>
          <p:cNvSpPr>
            <a:spLocks noGrp="1"/>
          </p:cNvSpPr>
          <p:nvPr>
            <p:ph type="subTitle" idx="1"/>
          </p:nvPr>
        </p:nvSpPr>
        <p:spPr>
          <a:xfrm>
            <a:off x="457200" y="3733800"/>
            <a:ext cx="8458200" cy="1752600"/>
          </a:xfrm>
        </p:spPr>
        <p:txBody>
          <a:bodyPr/>
          <a:lstStyle/>
          <a:p>
            <a:pPr eaLnBrk="1" hangingPunct="1"/>
            <a:r>
              <a:rPr lang="en-US" dirty="0"/>
              <a:t>THE CHARACTERISTICS OF ELECTRICITY</a:t>
            </a:r>
          </a:p>
          <a:p>
            <a:pPr marL="573088" indent="-573088" eaLnBrk="1" hangingPunct="1">
              <a:buFont typeface="Wingdings" panose="05000000000000000000" pitchFamily="2" charset="2"/>
              <a:buChar char="Ø"/>
            </a:pPr>
            <a:r>
              <a:rPr lang="en-US" dirty="0">
                <a:sym typeface="WP IconicSymbolsA"/>
              </a:rPr>
              <a:t>Electrical Power &amp; Efficiency </a:t>
            </a:r>
            <a:r>
              <a:rPr lang="en-US" dirty="0">
                <a:sym typeface="WP IconicSymbolsA" pitchFamily="2" charset="2"/>
              </a:rPr>
              <a:t>(P.530-535)</a:t>
            </a:r>
          </a:p>
          <a:p>
            <a:pPr marL="573088" indent="-573088" eaLnBrk="1" hangingPunct="1">
              <a:buFont typeface="Wingdings" panose="05000000000000000000" pitchFamily="2" charset="2"/>
              <a:buChar char="Ø"/>
            </a:pPr>
            <a:r>
              <a:rPr lang="en-US" dirty="0">
                <a:sym typeface="WP IconicSymbolsA" pitchFamily="2" charset="2"/>
              </a:rPr>
              <a:t>Homework: pg.535 #2-7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a:t>Calculating the Amount of Energy Used</a:t>
            </a:r>
          </a:p>
        </p:txBody>
      </p:sp>
      <p:sp>
        <p:nvSpPr>
          <p:cNvPr id="5123" name="Content Placeholder 2"/>
          <p:cNvSpPr>
            <a:spLocks noGrp="1"/>
          </p:cNvSpPr>
          <p:nvPr>
            <p:ph idx="1"/>
          </p:nvPr>
        </p:nvSpPr>
        <p:spPr/>
        <p:txBody>
          <a:bodyPr/>
          <a:lstStyle/>
          <a:p>
            <a:pPr marL="457200" lvl="0" indent="-457200" algn="just">
              <a:buClrTx/>
              <a:buSzPct val="100000"/>
              <a:buNone/>
              <a:defRPr/>
            </a:pPr>
            <a:r>
              <a:rPr lang="en-US" b="1" dirty="0"/>
              <a:t>PRACTICE</a:t>
            </a:r>
          </a:p>
          <a:p>
            <a:pPr marL="461963" lvl="0" indent="-461963" algn="just">
              <a:buClr>
                <a:srgbClr val="3333CC"/>
              </a:buClr>
              <a:buSzPct val="80000"/>
              <a:buNone/>
              <a:defRPr/>
            </a:pPr>
            <a:r>
              <a:rPr lang="en-US" dirty="0">
                <a:sym typeface="WP Greek Century"/>
              </a:rPr>
              <a:t>2.	A dryer uses 392 kW</a:t>
            </a:r>
            <a:r>
              <a:rPr lang="en-US" dirty="0">
                <a:sym typeface="WP MathA"/>
              </a:rPr>
              <a:t>h of energy in 70 h.  What is the power rating of the dryer?</a:t>
            </a:r>
            <a:r>
              <a:rPr lang="en-US" dirty="0">
                <a:sym typeface="WP Greek Century"/>
              </a:rPr>
              <a:t> </a:t>
            </a:r>
          </a:p>
          <a:p>
            <a:pPr marL="461963" lvl="0" indent="-461963" algn="just">
              <a:buClr>
                <a:srgbClr val="3333CC"/>
              </a:buClr>
              <a:buSzPct val="80000"/>
              <a:buNone/>
              <a:defRPr/>
            </a:pPr>
            <a:endParaRPr lang="en-US" dirty="0">
              <a:sym typeface="WP Greek Century"/>
            </a:endParaRPr>
          </a:p>
          <a:p>
            <a:pPr marL="461963" lvl="0" indent="-461963" algn="just">
              <a:buClr>
                <a:srgbClr val="3333CC"/>
              </a:buClr>
              <a:buSzPct val="80000"/>
              <a:buNone/>
              <a:defRPr/>
            </a:pPr>
            <a:r>
              <a:rPr lang="en-US" dirty="0">
                <a:sym typeface="WP Greek Century"/>
              </a:rPr>
              <a:t>	</a:t>
            </a:r>
            <a:r>
              <a:rPr lang="en-US" dirty="0">
                <a:solidFill>
                  <a:srgbClr val="FF0000"/>
                </a:solidFill>
              </a:rPr>
              <a:t>P = 5.6 kW</a:t>
            </a:r>
            <a:endParaRPr lang="en-US" dirty="0">
              <a:sym typeface="WP Greek Century"/>
            </a:endParaRPr>
          </a:p>
        </p:txBody>
      </p:sp>
      <p:sp>
        <p:nvSpPr>
          <p:cNvPr id="4" name="Date Placeholder 3"/>
          <p:cNvSpPr>
            <a:spLocks noGrp="1"/>
          </p:cNvSpPr>
          <p:nvPr>
            <p:ph type="dt" sz="quarter" idx="10"/>
          </p:nvPr>
        </p:nvSpPr>
        <p:spPr/>
        <p:txBody>
          <a:bodyPr/>
          <a:lstStyle/>
          <a:p>
            <a:pPr>
              <a:defRPr/>
            </a:pPr>
            <a:fld id="{562CA59C-5194-40BD-8772-75CF166EFB44}" type="datetime4">
              <a:rPr lang="en-US" smtClean="0"/>
              <a:t>November 17, 2016</a:t>
            </a:fld>
            <a:endParaRPr lang="en-US" dirty="0"/>
          </a:p>
        </p:txBody>
      </p:sp>
      <p:sp>
        <p:nvSpPr>
          <p:cNvPr id="5" name="Footer Placeholder 4"/>
          <p:cNvSpPr>
            <a:spLocks noGrp="1"/>
          </p:cNvSpPr>
          <p:nvPr>
            <p:ph type="ftr" sz="quarter" idx="11"/>
          </p:nvPr>
        </p:nvSpPr>
        <p:spPr/>
        <p:txBody>
          <a:bodyPr/>
          <a:lstStyle/>
          <a:p>
            <a:pPr>
              <a:defRPr/>
            </a:pPr>
            <a:r>
              <a:rPr lang="en-US" dirty="0"/>
              <a:t>1DPHYS - Electrical Power &amp; Efficiency</a:t>
            </a:r>
          </a:p>
        </p:txBody>
      </p:sp>
      <p:sp>
        <p:nvSpPr>
          <p:cNvPr id="6" name="Slide Number Placeholder 5"/>
          <p:cNvSpPr>
            <a:spLocks noGrp="1"/>
          </p:cNvSpPr>
          <p:nvPr>
            <p:ph type="sldNum" sz="quarter" idx="12"/>
          </p:nvPr>
        </p:nvSpPr>
        <p:spPr/>
        <p:txBody>
          <a:bodyPr/>
          <a:lstStyle/>
          <a:p>
            <a:pPr>
              <a:defRPr/>
            </a:pPr>
            <a:fld id="{1A175653-5492-4921-A724-7B0774A46E51}" type="slidenum">
              <a:rPr lang="en-US" smtClean="0"/>
              <a:pPr>
                <a:defRPr/>
              </a:pPr>
              <a:t>9</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a:t>Calculating the Cost of Electricity</a:t>
            </a:r>
          </a:p>
        </p:txBody>
      </p:sp>
      <p:sp>
        <p:nvSpPr>
          <p:cNvPr id="5123" name="Content Placeholder 2"/>
          <p:cNvSpPr>
            <a:spLocks noGrp="1"/>
          </p:cNvSpPr>
          <p:nvPr>
            <p:ph idx="1"/>
          </p:nvPr>
        </p:nvSpPr>
        <p:spPr>
          <a:xfrm>
            <a:off x="228600" y="914400"/>
            <a:ext cx="3657600" cy="5181600"/>
          </a:xfrm>
        </p:spPr>
        <p:txBody>
          <a:bodyPr/>
          <a:lstStyle/>
          <a:p>
            <a:pPr marL="0" indent="0" algn="just">
              <a:buNone/>
            </a:pPr>
            <a:r>
              <a:rPr lang="en-US" i="1" dirty="0"/>
              <a:t>To calculate the cost of using an electrical device, you need to know:</a:t>
            </a:r>
          </a:p>
          <a:p>
            <a:pPr marL="0" indent="0" algn="just">
              <a:buNone/>
            </a:pPr>
            <a:endParaRPr lang="en-US" i="1" dirty="0"/>
          </a:p>
          <a:p>
            <a:pPr marL="457200" indent="-457200" algn="just">
              <a:buNone/>
              <a:tabLst>
                <a:tab pos="457200" algn="l"/>
              </a:tabLst>
            </a:pPr>
            <a:r>
              <a:rPr lang="en-US" i="1" dirty="0">
                <a:sym typeface="WP IconicSymbolsA"/>
              </a:rPr>
              <a:t>	how </a:t>
            </a:r>
            <a:r>
              <a:rPr lang="en-US" i="1" dirty="0"/>
              <a:t>much energy the device uses and</a:t>
            </a:r>
          </a:p>
          <a:p>
            <a:pPr marL="457200" indent="-457200" algn="just">
              <a:buNone/>
              <a:tabLst>
                <a:tab pos="457200" algn="l"/>
              </a:tabLst>
            </a:pPr>
            <a:r>
              <a:rPr lang="en-US" i="1" dirty="0">
                <a:sym typeface="WP IconicSymbolsA"/>
              </a:rPr>
              <a:t>	</a:t>
            </a:r>
            <a:r>
              <a:rPr lang="en-US" i="1" dirty="0"/>
              <a:t>the price of each unit of energy.</a:t>
            </a:r>
          </a:p>
          <a:p>
            <a:pPr marL="0" indent="0" algn="just">
              <a:buNone/>
            </a:pPr>
            <a:endParaRPr lang="en-US" i="1" dirty="0"/>
          </a:p>
          <a:p>
            <a:pPr marL="0" indent="0" algn="just">
              <a:buNone/>
            </a:pPr>
            <a:r>
              <a:rPr lang="en-US" b="1" i="1" dirty="0"/>
              <a:t>NOTE!</a:t>
            </a:r>
          </a:p>
          <a:p>
            <a:pPr marL="0" indent="0" algn="just">
              <a:buNone/>
            </a:pPr>
            <a:r>
              <a:rPr lang="en-US" i="1" dirty="0"/>
              <a:t>A utility bill shows the amount of electricity used in kilowatt-</a:t>
            </a:r>
            <a:r>
              <a:rPr lang="en-US" i="1" dirty="0">
                <a:sym typeface="WP MathA"/>
              </a:rPr>
              <a:t>hours and the price of each unit of energy.</a:t>
            </a:r>
            <a:endParaRPr lang="en-US" b="1" dirty="0"/>
          </a:p>
        </p:txBody>
      </p:sp>
      <p:sp>
        <p:nvSpPr>
          <p:cNvPr id="4" name="Date Placeholder 3"/>
          <p:cNvSpPr>
            <a:spLocks noGrp="1"/>
          </p:cNvSpPr>
          <p:nvPr>
            <p:ph type="dt" sz="quarter" idx="10"/>
          </p:nvPr>
        </p:nvSpPr>
        <p:spPr/>
        <p:txBody>
          <a:bodyPr/>
          <a:lstStyle/>
          <a:p>
            <a:pPr>
              <a:defRPr/>
            </a:pPr>
            <a:fld id="{D57A61E9-BEBA-4CD4-9502-4CFD67F6A6EE}" type="datetime4">
              <a:rPr lang="en-US" smtClean="0"/>
              <a:t>November 17, 2016</a:t>
            </a:fld>
            <a:endParaRPr lang="en-US" dirty="0"/>
          </a:p>
        </p:txBody>
      </p:sp>
      <p:sp>
        <p:nvSpPr>
          <p:cNvPr id="5" name="Footer Placeholder 4"/>
          <p:cNvSpPr>
            <a:spLocks noGrp="1"/>
          </p:cNvSpPr>
          <p:nvPr>
            <p:ph type="ftr" sz="quarter" idx="11"/>
          </p:nvPr>
        </p:nvSpPr>
        <p:spPr/>
        <p:txBody>
          <a:bodyPr/>
          <a:lstStyle/>
          <a:p>
            <a:pPr>
              <a:defRPr/>
            </a:pPr>
            <a:r>
              <a:rPr lang="en-US" dirty="0"/>
              <a:t>1DPHYS - Electrical Power &amp; Efficiency</a:t>
            </a:r>
          </a:p>
        </p:txBody>
      </p:sp>
      <p:sp>
        <p:nvSpPr>
          <p:cNvPr id="6" name="Slide Number Placeholder 5"/>
          <p:cNvSpPr>
            <a:spLocks noGrp="1"/>
          </p:cNvSpPr>
          <p:nvPr>
            <p:ph type="sldNum" sz="quarter" idx="12"/>
          </p:nvPr>
        </p:nvSpPr>
        <p:spPr/>
        <p:txBody>
          <a:bodyPr/>
          <a:lstStyle/>
          <a:p>
            <a:pPr>
              <a:defRPr/>
            </a:pPr>
            <a:fld id="{1A175653-5492-4921-A724-7B0774A46E51}" type="slidenum">
              <a:rPr lang="en-US" smtClean="0"/>
              <a:pPr>
                <a:defRPr/>
              </a:pPr>
              <a:t>10</a:t>
            </a:fld>
            <a:endParaRPr lang="en-US" dirty="0"/>
          </a:p>
        </p:txBody>
      </p:sp>
      <p:pic>
        <p:nvPicPr>
          <p:cNvPr id="7" name="Picture 6" descr="electric-meter.jpg"/>
          <p:cNvPicPr>
            <a:picLocks noChangeAspect="1"/>
          </p:cNvPicPr>
          <p:nvPr/>
        </p:nvPicPr>
        <p:blipFill>
          <a:blip r:embed="rId2" cstate="print"/>
          <a:srcRect t="16193" b="5347"/>
          <a:stretch>
            <a:fillRect/>
          </a:stretch>
        </p:blipFill>
        <p:spPr>
          <a:xfrm>
            <a:off x="4191000" y="914400"/>
            <a:ext cx="4714525" cy="528548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1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a:t>Calculating the Cost of Electricity</a:t>
            </a:r>
          </a:p>
        </p:txBody>
      </p:sp>
      <p:sp>
        <p:nvSpPr>
          <p:cNvPr id="5123" name="Content Placeholder 2"/>
          <p:cNvSpPr>
            <a:spLocks noGrp="1"/>
          </p:cNvSpPr>
          <p:nvPr>
            <p:ph idx="1"/>
          </p:nvPr>
        </p:nvSpPr>
        <p:spPr>
          <a:xfrm>
            <a:off x="228600" y="914400"/>
            <a:ext cx="3657600" cy="5181600"/>
          </a:xfrm>
        </p:spPr>
        <p:txBody>
          <a:bodyPr/>
          <a:lstStyle/>
          <a:p>
            <a:pPr marL="0" indent="0" algn="just">
              <a:buClrTx/>
              <a:buSzPct val="100000"/>
              <a:buNone/>
              <a:defRPr/>
            </a:pPr>
            <a:r>
              <a:rPr lang="en-US" i="1" dirty="0">
                <a:sym typeface="WP MathA"/>
              </a:rPr>
              <a:t>In Ontario, smart meters record electricity consumption hour by hour.  Electricity costs are then calculated according to time of use, which includes time of day, weekdays versus weekends, and season.</a:t>
            </a:r>
            <a:endParaRPr lang="en-US" dirty="0"/>
          </a:p>
        </p:txBody>
      </p:sp>
      <p:sp>
        <p:nvSpPr>
          <p:cNvPr id="4" name="Date Placeholder 3"/>
          <p:cNvSpPr>
            <a:spLocks noGrp="1"/>
          </p:cNvSpPr>
          <p:nvPr>
            <p:ph type="dt" sz="quarter" idx="10"/>
          </p:nvPr>
        </p:nvSpPr>
        <p:spPr/>
        <p:txBody>
          <a:bodyPr/>
          <a:lstStyle/>
          <a:p>
            <a:pPr>
              <a:defRPr/>
            </a:pPr>
            <a:fld id="{ACC7C9DF-D6E4-4AB6-8C84-C1DA53E70F81}" type="datetime4">
              <a:rPr lang="en-US" smtClean="0"/>
              <a:t>November 17, 2016</a:t>
            </a:fld>
            <a:endParaRPr lang="en-US" dirty="0"/>
          </a:p>
        </p:txBody>
      </p:sp>
      <p:sp>
        <p:nvSpPr>
          <p:cNvPr id="5" name="Footer Placeholder 4"/>
          <p:cNvSpPr>
            <a:spLocks noGrp="1"/>
          </p:cNvSpPr>
          <p:nvPr>
            <p:ph type="ftr" sz="quarter" idx="11"/>
          </p:nvPr>
        </p:nvSpPr>
        <p:spPr/>
        <p:txBody>
          <a:bodyPr/>
          <a:lstStyle/>
          <a:p>
            <a:pPr>
              <a:defRPr/>
            </a:pPr>
            <a:r>
              <a:rPr lang="en-US" dirty="0"/>
              <a:t>1DPHYS - Electrical Power &amp; Efficiency</a:t>
            </a:r>
          </a:p>
        </p:txBody>
      </p:sp>
      <p:sp>
        <p:nvSpPr>
          <p:cNvPr id="6" name="Slide Number Placeholder 5"/>
          <p:cNvSpPr>
            <a:spLocks noGrp="1"/>
          </p:cNvSpPr>
          <p:nvPr>
            <p:ph type="sldNum" sz="quarter" idx="12"/>
          </p:nvPr>
        </p:nvSpPr>
        <p:spPr/>
        <p:txBody>
          <a:bodyPr/>
          <a:lstStyle/>
          <a:p>
            <a:pPr>
              <a:defRPr/>
            </a:pPr>
            <a:fld id="{1A175653-5492-4921-A724-7B0774A46E51}" type="slidenum">
              <a:rPr lang="en-US" smtClean="0"/>
              <a:pPr>
                <a:defRPr/>
              </a:pPr>
              <a:t>11</a:t>
            </a:fld>
            <a:endParaRPr lang="en-US" dirty="0"/>
          </a:p>
        </p:txBody>
      </p:sp>
      <p:pic>
        <p:nvPicPr>
          <p:cNvPr id="7" name="Picture 6" descr="electric-meter.jpg"/>
          <p:cNvPicPr>
            <a:picLocks noChangeAspect="1"/>
          </p:cNvPicPr>
          <p:nvPr/>
        </p:nvPicPr>
        <p:blipFill>
          <a:blip r:embed="rId2" cstate="print"/>
          <a:srcRect t="16193" b="5347"/>
          <a:stretch>
            <a:fillRect/>
          </a:stretch>
        </p:blipFill>
        <p:spPr>
          <a:xfrm>
            <a:off x="4191000" y="914400"/>
            <a:ext cx="4714525" cy="5285485"/>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a:t>Calculating the Cost of Electricity</a:t>
            </a:r>
          </a:p>
        </p:txBody>
      </p:sp>
      <p:sp>
        <p:nvSpPr>
          <p:cNvPr id="5123" name="Content Placeholder 2"/>
          <p:cNvSpPr>
            <a:spLocks noGrp="1"/>
          </p:cNvSpPr>
          <p:nvPr>
            <p:ph idx="1"/>
          </p:nvPr>
        </p:nvSpPr>
        <p:spPr>
          <a:xfrm>
            <a:off x="228600" y="914400"/>
            <a:ext cx="8686800" cy="5181600"/>
          </a:xfrm>
        </p:spPr>
        <p:txBody>
          <a:bodyPr/>
          <a:lstStyle/>
          <a:p>
            <a:pPr marL="457200" indent="-457200" algn="just">
              <a:buNone/>
            </a:pPr>
            <a:r>
              <a:rPr lang="en-US" b="1" dirty="0">
                <a:sym typeface="WP MathA"/>
              </a:rPr>
              <a:t>COST OF ELECTRICITY</a:t>
            </a:r>
          </a:p>
          <a:p>
            <a:pPr marL="457200" indent="-457200" algn="just">
              <a:buNone/>
            </a:pPr>
            <a:endParaRPr lang="en-US" b="1" dirty="0">
              <a:sym typeface="WP MathA"/>
            </a:endParaRPr>
          </a:p>
          <a:p>
            <a:pPr marL="457200" indent="-457200" algn="just">
              <a:buNone/>
            </a:pPr>
            <a:endParaRPr lang="en-US" b="1" dirty="0">
              <a:sym typeface="WP MathA"/>
            </a:endParaRPr>
          </a:p>
          <a:p>
            <a:pPr marL="457200" indent="-457200" algn="just">
              <a:buNone/>
            </a:pPr>
            <a:endParaRPr lang="en-US" b="1" dirty="0">
              <a:sym typeface="WP MathA"/>
            </a:endParaRPr>
          </a:p>
          <a:p>
            <a:pPr marL="457200" indent="-457200" algn="just">
              <a:buNone/>
            </a:pPr>
            <a:endParaRPr lang="en-US" b="1" dirty="0">
              <a:sym typeface="WP MathA"/>
            </a:endParaRPr>
          </a:p>
          <a:p>
            <a:pPr marL="457200" indent="-457200" algn="just">
              <a:buNone/>
            </a:pPr>
            <a:endParaRPr lang="en-US" b="1" dirty="0">
              <a:sym typeface="WP MathA"/>
            </a:endParaRPr>
          </a:p>
          <a:p>
            <a:pPr marL="457200" indent="-457200" algn="just">
              <a:buNone/>
            </a:pPr>
            <a:endParaRPr lang="en-US" b="1" dirty="0">
              <a:sym typeface="WP MathA"/>
            </a:endParaRPr>
          </a:p>
          <a:p>
            <a:pPr marL="341313" indent="-341313" algn="just">
              <a:buClrTx/>
              <a:buNone/>
            </a:pPr>
            <a:r>
              <a:rPr lang="en-US" b="1" i="1" dirty="0">
                <a:sym typeface="WP MathA"/>
              </a:rPr>
              <a:t>NOTE!</a:t>
            </a:r>
          </a:p>
          <a:p>
            <a:pPr marL="341313" indent="-341313" algn="just">
              <a:buClrTx/>
              <a:buSzPct val="80000"/>
              <a:buFont typeface="Arial" pitchFamily="34" charset="0"/>
              <a:buChar char="•"/>
            </a:pPr>
            <a:r>
              <a:rPr lang="en-US" i="1" dirty="0">
                <a:sym typeface="WP MathA"/>
              </a:rPr>
              <a:t>If the price of electricity is in $</a:t>
            </a:r>
            <a:r>
              <a:rPr lang="en-US" i="1" dirty="0"/>
              <a:t>/kW</a:t>
            </a:r>
            <a:r>
              <a:rPr lang="en-US" i="1" dirty="0">
                <a:sym typeface="WP MathA"/>
              </a:rPr>
              <a:t></a:t>
            </a:r>
            <a:r>
              <a:rPr lang="en-US" i="1" dirty="0"/>
              <a:t>h then the cost will be in $</a:t>
            </a:r>
          </a:p>
          <a:p>
            <a:pPr marL="341313" indent="-341313" algn="just">
              <a:buClrTx/>
              <a:buSzPct val="80000"/>
              <a:buFont typeface="Arial" pitchFamily="34" charset="0"/>
              <a:buChar char="•"/>
            </a:pPr>
            <a:r>
              <a:rPr lang="en-US" i="1" dirty="0">
                <a:sym typeface="WP MathA"/>
              </a:rPr>
              <a:t>If the price of electricity is in </a:t>
            </a:r>
            <a:r>
              <a:rPr lang="en-US" i="1" dirty="0">
                <a:cs typeface="Tahoma"/>
              </a:rPr>
              <a:t>¢</a:t>
            </a:r>
            <a:r>
              <a:rPr lang="en-US" i="1" dirty="0"/>
              <a:t>/kW</a:t>
            </a:r>
            <a:r>
              <a:rPr lang="en-US" i="1" dirty="0">
                <a:sym typeface="WP MathA"/>
              </a:rPr>
              <a:t></a:t>
            </a:r>
            <a:r>
              <a:rPr lang="en-US" i="1" dirty="0"/>
              <a:t>h then the cost will be in </a:t>
            </a:r>
            <a:r>
              <a:rPr lang="en-US" i="1" dirty="0">
                <a:cs typeface="Tahoma"/>
              </a:rPr>
              <a:t>¢</a:t>
            </a:r>
            <a:endParaRPr lang="en-US" i="1" dirty="0">
              <a:sym typeface="WP MathA"/>
            </a:endParaRPr>
          </a:p>
        </p:txBody>
      </p:sp>
      <p:sp>
        <p:nvSpPr>
          <p:cNvPr id="4" name="Date Placeholder 3"/>
          <p:cNvSpPr>
            <a:spLocks noGrp="1"/>
          </p:cNvSpPr>
          <p:nvPr>
            <p:ph type="dt" sz="quarter" idx="10"/>
          </p:nvPr>
        </p:nvSpPr>
        <p:spPr/>
        <p:txBody>
          <a:bodyPr/>
          <a:lstStyle/>
          <a:p>
            <a:pPr>
              <a:defRPr/>
            </a:pPr>
            <a:fld id="{BDCCD465-5E7E-47D0-9BD5-492D79C07867}" type="datetime4">
              <a:rPr lang="en-US" smtClean="0"/>
              <a:t>November 17, 2016</a:t>
            </a:fld>
            <a:endParaRPr lang="en-US" dirty="0"/>
          </a:p>
        </p:txBody>
      </p:sp>
      <p:sp>
        <p:nvSpPr>
          <p:cNvPr id="5" name="Footer Placeholder 4"/>
          <p:cNvSpPr>
            <a:spLocks noGrp="1"/>
          </p:cNvSpPr>
          <p:nvPr>
            <p:ph type="ftr" sz="quarter" idx="11"/>
          </p:nvPr>
        </p:nvSpPr>
        <p:spPr/>
        <p:txBody>
          <a:bodyPr/>
          <a:lstStyle/>
          <a:p>
            <a:pPr>
              <a:defRPr/>
            </a:pPr>
            <a:r>
              <a:rPr lang="en-US" dirty="0"/>
              <a:t>1DPHYS - Electrical Power &amp; Efficiency</a:t>
            </a:r>
          </a:p>
        </p:txBody>
      </p:sp>
      <p:sp>
        <p:nvSpPr>
          <p:cNvPr id="6" name="Slide Number Placeholder 5"/>
          <p:cNvSpPr>
            <a:spLocks noGrp="1"/>
          </p:cNvSpPr>
          <p:nvPr>
            <p:ph type="sldNum" sz="quarter" idx="12"/>
          </p:nvPr>
        </p:nvSpPr>
        <p:spPr/>
        <p:txBody>
          <a:bodyPr/>
          <a:lstStyle/>
          <a:p>
            <a:pPr>
              <a:defRPr/>
            </a:pPr>
            <a:fld id="{1A175653-5492-4921-A724-7B0774A46E51}" type="slidenum">
              <a:rPr lang="en-US" smtClean="0"/>
              <a:pPr>
                <a:defRPr/>
              </a:pPr>
              <a:t>12</a:t>
            </a:fld>
            <a:endParaRPr lang="en-US" dirty="0"/>
          </a:p>
        </p:txBody>
      </p:sp>
      <p:graphicFrame>
        <p:nvGraphicFramePr>
          <p:cNvPr id="12" name="Table 11"/>
          <p:cNvGraphicFramePr>
            <a:graphicFrameLocks noGrp="1"/>
          </p:cNvGraphicFramePr>
          <p:nvPr/>
        </p:nvGraphicFramePr>
        <p:xfrm>
          <a:off x="1866901" y="1524000"/>
          <a:ext cx="5410199" cy="1463040"/>
        </p:xfrm>
        <a:graphic>
          <a:graphicData uri="http://schemas.openxmlformats.org/drawingml/2006/table">
            <a:tbl>
              <a:tblPr firstRow="1" bandRow="1">
                <a:tableStyleId>{F5AB1C69-6EDB-4FF4-983F-18BD219EF322}</a:tableStyleId>
              </a:tblPr>
              <a:tblGrid>
                <a:gridCol w="676274">
                  <a:extLst>
                    <a:ext uri="{9D8B030D-6E8A-4147-A177-3AD203B41FA5}">
                      <a16:colId xmlns:a16="http://schemas.microsoft.com/office/drawing/2014/main" val="20000"/>
                    </a:ext>
                  </a:extLst>
                </a:gridCol>
                <a:gridCol w="338139">
                  <a:extLst>
                    <a:ext uri="{9D8B030D-6E8A-4147-A177-3AD203B41FA5}">
                      <a16:colId xmlns:a16="http://schemas.microsoft.com/office/drawing/2014/main" val="20001"/>
                    </a:ext>
                  </a:extLst>
                </a:gridCol>
                <a:gridCol w="1728786">
                  <a:extLst>
                    <a:ext uri="{9D8B030D-6E8A-4147-A177-3AD203B41FA5}">
                      <a16:colId xmlns:a16="http://schemas.microsoft.com/office/drawing/2014/main" val="20002"/>
                    </a:ext>
                  </a:extLst>
                </a:gridCol>
                <a:gridCol w="304800">
                  <a:extLst>
                    <a:ext uri="{9D8B030D-6E8A-4147-A177-3AD203B41FA5}">
                      <a16:colId xmlns:a16="http://schemas.microsoft.com/office/drawing/2014/main" val="20003"/>
                    </a:ext>
                  </a:extLst>
                </a:gridCol>
                <a:gridCol w="2362200">
                  <a:extLst>
                    <a:ext uri="{9D8B030D-6E8A-4147-A177-3AD203B41FA5}">
                      <a16:colId xmlns:a16="http://schemas.microsoft.com/office/drawing/2014/main" val="20004"/>
                    </a:ext>
                  </a:extLst>
                </a:gridCol>
              </a:tblGrid>
              <a:tr h="548640">
                <a:tc>
                  <a:txBody>
                    <a:bodyPr/>
                    <a:lstStyle/>
                    <a:p>
                      <a:pPr algn="ctr"/>
                      <a:r>
                        <a:rPr lang="en-US" sz="2000" b="0" dirty="0">
                          <a:solidFill>
                            <a:schemeClr val="tx1"/>
                          </a:solidFill>
                        </a:rPr>
                        <a:t>cost</a:t>
                      </a:r>
                    </a:p>
                  </a:txBody>
                  <a:tcPr anchor="ctr">
                    <a:lnL w="1905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000" b="0" dirty="0">
                          <a:solidFill>
                            <a:schemeClr val="tx1"/>
                          </a:solidFill>
                        </a:rPr>
                        <a:t>=</a:t>
                      </a: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000" b="0" dirty="0">
                          <a:solidFill>
                            <a:schemeClr val="tx1"/>
                          </a:solidFill>
                        </a:rPr>
                        <a:t>energy used</a:t>
                      </a: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000" b="0" dirty="0">
                          <a:solidFill>
                            <a:schemeClr val="tx1"/>
                          </a:solidFill>
                        </a:rPr>
                        <a:t>x</a:t>
                      </a: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000" b="0" dirty="0">
                          <a:solidFill>
                            <a:schemeClr val="tx1"/>
                          </a:solidFill>
                        </a:rPr>
                        <a:t>price of electricity</a:t>
                      </a:r>
                    </a:p>
                  </a:txBody>
                  <a:tcPr anchor="ctr">
                    <a:lnL w="1905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13360">
                <a:tc>
                  <a:txBody>
                    <a:bodyPr/>
                    <a:lstStyle/>
                    <a:p>
                      <a:pPr algn="ctr"/>
                      <a:endParaRPr lang="en-US" sz="800" b="0" dirty="0">
                        <a:solidFill>
                          <a:schemeClr val="tx1"/>
                        </a:solidFill>
                      </a:endParaRP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800" b="0" dirty="0">
                        <a:solidFill>
                          <a:schemeClr val="tx1"/>
                        </a:solidFill>
                      </a:endParaRP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800" b="0" dirty="0">
                        <a:solidFill>
                          <a:schemeClr val="tx1"/>
                        </a:solidFill>
                      </a:endParaRP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800" b="0" dirty="0">
                        <a:solidFill>
                          <a:schemeClr val="tx1"/>
                        </a:solidFill>
                      </a:endParaRP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800" b="0" dirty="0">
                        <a:solidFill>
                          <a:schemeClr val="tx1"/>
                        </a:solidFill>
                      </a:endParaRP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65760">
                <a:tc>
                  <a:txBody>
                    <a:bodyPr/>
                    <a:lstStyle/>
                    <a:p>
                      <a:pPr algn="ctr"/>
                      <a:r>
                        <a:rPr lang="en-US" sz="2000" b="0" dirty="0">
                          <a:solidFill>
                            <a:schemeClr val="tx1"/>
                          </a:solidFill>
                        </a:rPr>
                        <a:t>$</a:t>
                      </a:r>
                    </a:p>
                    <a:p>
                      <a:pPr algn="ctr"/>
                      <a:r>
                        <a:rPr lang="en-US" sz="2000" b="0" dirty="0">
                          <a:solidFill>
                            <a:schemeClr val="tx1"/>
                          </a:solidFill>
                          <a:latin typeface="Tahoma"/>
                          <a:cs typeface="Tahoma"/>
                        </a:rPr>
                        <a:t>¢</a:t>
                      </a:r>
                      <a:endParaRPr lang="en-US" sz="2000" b="0" dirty="0">
                        <a:solidFill>
                          <a:schemeClr val="tx1"/>
                        </a:solidFill>
                      </a:endParaRP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b="0" dirty="0">
                        <a:solidFill>
                          <a:schemeClr val="tx1"/>
                        </a:solidFill>
                      </a:endParaRP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000" b="0" dirty="0"/>
                        <a:t>kW</a:t>
                      </a:r>
                      <a:r>
                        <a:rPr lang="en-US" sz="2000" b="0" dirty="0">
                          <a:sym typeface="WP MathA"/>
                        </a:rPr>
                        <a:t></a:t>
                      </a:r>
                      <a:r>
                        <a:rPr lang="en-US" sz="2000" b="0" dirty="0"/>
                        <a:t>h</a:t>
                      </a:r>
                      <a:endParaRPr lang="en-US" sz="2000" b="0" dirty="0">
                        <a:solidFill>
                          <a:schemeClr val="tx1"/>
                        </a:solidFill>
                      </a:endParaRP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b="0" dirty="0">
                        <a:solidFill>
                          <a:schemeClr val="tx1"/>
                        </a:solidFill>
                      </a:endParaRP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000" b="0" dirty="0"/>
                        <a:t>$/kW</a:t>
                      </a:r>
                      <a:r>
                        <a:rPr lang="en-US" sz="2000" b="0" dirty="0">
                          <a:sym typeface="WP MathA"/>
                        </a:rPr>
                        <a:t></a:t>
                      </a:r>
                      <a:r>
                        <a:rPr lang="en-US" sz="2000" b="0" dirty="0"/>
                        <a:t>h</a:t>
                      </a:r>
                    </a:p>
                    <a:p>
                      <a:pPr marL="0" marR="0" indent="0" algn="ctr" defTabSz="914400" rtl="0" eaLnBrk="1" fontAlgn="auto" latinLnBrk="0" hangingPunct="1">
                        <a:lnSpc>
                          <a:spcPct val="100000"/>
                        </a:lnSpc>
                        <a:spcBef>
                          <a:spcPts val="0"/>
                        </a:spcBef>
                        <a:spcAft>
                          <a:spcPts val="0"/>
                        </a:spcAft>
                        <a:buClrTx/>
                        <a:buSzTx/>
                        <a:buFontTx/>
                        <a:buNone/>
                        <a:tabLst/>
                        <a:defRPr/>
                      </a:pPr>
                      <a:r>
                        <a:rPr lang="en-US" sz="2000" b="0" dirty="0">
                          <a:latin typeface="Tahoma"/>
                          <a:cs typeface="Tahoma"/>
                        </a:rPr>
                        <a:t>¢</a:t>
                      </a:r>
                      <a:r>
                        <a:rPr lang="en-US" sz="2000" b="0" dirty="0"/>
                        <a:t>/kW</a:t>
                      </a:r>
                      <a:r>
                        <a:rPr lang="en-US" sz="2000" b="0" dirty="0">
                          <a:sym typeface="WP MathA"/>
                        </a:rPr>
                        <a:t></a:t>
                      </a:r>
                      <a:r>
                        <a:rPr lang="en-US" sz="2000" b="0" dirty="0"/>
                        <a:t>h</a:t>
                      </a:r>
                      <a:endParaRPr lang="en-US" sz="2000" b="0" dirty="0">
                        <a:solidFill>
                          <a:schemeClr val="tx1"/>
                        </a:solidFill>
                      </a:endParaRP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a:t>Calculating the Cost of Electricity</a:t>
            </a:r>
          </a:p>
        </p:txBody>
      </p:sp>
      <p:sp>
        <p:nvSpPr>
          <p:cNvPr id="5123" name="Content Placeholder 2"/>
          <p:cNvSpPr>
            <a:spLocks noGrp="1"/>
          </p:cNvSpPr>
          <p:nvPr>
            <p:ph idx="1"/>
          </p:nvPr>
        </p:nvSpPr>
        <p:spPr>
          <a:xfrm>
            <a:off x="228600" y="914400"/>
            <a:ext cx="8686800" cy="5181600"/>
          </a:xfrm>
        </p:spPr>
        <p:txBody>
          <a:bodyPr/>
          <a:lstStyle/>
          <a:p>
            <a:pPr marL="457200" indent="-457200" algn="just">
              <a:buNone/>
            </a:pPr>
            <a:r>
              <a:rPr lang="en-US" b="1" dirty="0">
                <a:sym typeface="WP MathA"/>
              </a:rPr>
              <a:t>PRACTICE</a:t>
            </a:r>
            <a:endParaRPr lang="en-US" dirty="0">
              <a:sym typeface="WP MathA"/>
            </a:endParaRPr>
          </a:p>
          <a:p>
            <a:pPr marL="457200" indent="-457200" algn="just">
              <a:buNone/>
            </a:pPr>
            <a:r>
              <a:rPr lang="en-US" dirty="0">
                <a:sym typeface="WP MathA"/>
              </a:rPr>
              <a:t>3.	A stove rated at 12 kW is used for 300 h in one year.  If the cost of electricity is 0.11 $/</a:t>
            </a:r>
            <a:r>
              <a:rPr lang="en-US" dirty="0"/>
              <a:t>kW</a:t>
            </a:r>
            <a:r>
              <a:rPr lang="en-US" dirty="0">
                <a:sym typeface="WP MathA"/>
              </a:rPr>
              <a:t></a:t>
            </a:r>
            <a:r>
              <a:rPr lang="en-US" dirty="0"/>
              <a:t>h, </a:t>
            </a:r>
            <a:r>
              <a:rPr lang="en-US" dirty="0">
                <a:sym typeface="WP MathA"/>
              </a:rPr>
              <a:t>what is the cost of operating the stove for one year?</a:t>
            </a:r>
          </a:p>
          <a:p>
            <a:pPr marL="457200" indent="-457200" algn="just">
              <a:buNone/>
            </a:pPr>
            <a:endParaRPr lang="en-US" dirty="0">
              <a:sym typeface="WP MathA"/>
            </a:endParaRPr>
          </a:p>
          <a:p>
            <a:pPr marL="457200" indent="-457200" algn="just">
              <a:buNone/>
            </a:pPr>
            <a:r>
              <a:rPr lang="en-US" dirty="0"/>
              <a:t>	</a:t>
            </a:r>
            <a:r>
              <a:rPr lang="en-US" dirty="0">
                <a:solidFill>
                  <a:srgbClr val="FF0000"/>
                </a:solidFill>
              </a:rPr>
              <a:t>cost = $396.00</a:t>
            </a:r>
          </a:p>
        </p:txBody>
      </p:sp>
      <p:sp>
        <p:nvSpPr>
          <p:cNvPr id="4" name="Date Placeholder 3"/>
          <p:cNvSpPr>
            <a:spLocks noGrp="1"/>
          </p:cNvSpPr>
          <p:nvPr>
            <p:ph type="dt" sz="quarter" idx="10"/>
          </p:nvPr>
        </p:nvSpPr>
        <p:spPr/>
        <p:txBody>
          <a:bodyPr/>
          <a:lstStyle/>
          <a:p>
            <a:pPr>
              <a:defRPr/>
            </a:pPr>
            <a:fld id="{870C3E5F-C9B0-4813-95DC-63D5B2962D82}" type="datetime4">
              <a:rPr lang="en-US" smtClean="0"/>
              <a:t>November 17, 2016</a:t>
            </a:fld>
            <a:endParaRPr lang="en-US" dirty="0"/>
          </a:p>
        </p:txBody>
      </p:sp>
      <p:sp>
        <p:nvSpPr>
          <p:cNvPr id="5" name="Footer Placeholder 4"/>
          <p:cNvSpPr>
            <a:spLocks noGrp="1"/>
          </p:cNvSpPr>
          <p:nvPr>
            <p:ph type="ftr" sz="quarter" idx="11"/>
          </p:nvPr>
        </p:nvSpPr>
        <p:spPr/>
        <p:txBody>
          <a:bodyPr/>
          <a:lstStyle/>
          <a:p>
            <a:pPr>
              <a:defRPr/>
            </a:pPr>
            <a:r>
              <a:rPr lang="en-US" dirty="0"/>
              <a:t>1DPHYS - Electrical Power &amp; Efficiency</a:t>
            </a:r>
          </a:p>
        </p:txBody>
      </p:sp>
      <p:sp>
        <p:nvSpPr>
          <p:cNvPr id="6" name="Slide Number Placeholder 5"/>
          <p:cNvSpPr>
            <a:spLocks noGrp="1"/>
          </p:cNvSpPr>
          <p:nvPr>
            <p:ph type="sldNum" sz="quarter" idx="12"/>
          </p:nvPr>
        </p:nvSpPr>
        <p:spPr/>
        <p:txBody>
          <a:bodyPr/>
          <a:lstStyle/>
          <a:p>
            <a:pPr>
              <a:defRPr/>
            </a:pPr>
            <a:fld id="{1A175653-5492-4921-A724-7B0774A46E51}" type="slidenum">
              <a:rPr lang="en-US" smtClean="0"/>
              <a:pPr>
                <a:defRPr/>
              </a:pPr>
              <a:t>13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a:t>Calculating the Cost of Electricity</a:t>
            </a:r>
          </a:p>
        </p:txBody>
      </p:sp>
      <p:sp>
        <p:nvSpPr>
          <p:cNvPr id="5123" name="Content Placeholder 2"/>
          <p:cNvSpPr>
            <a:spLocks noGrp="1"/>
          </p:cNvSpPr>
          <p:nvPr>
            <p:ph idx="1"/>
          </p:nvPr>
        </p:nvSpPr>
        <p:spPr>
          <a:xfrm>
            <a:off x="228600" y="914400"/>
            <a:ext cx="8686800" cy="5181600"/>
          </a:xfrm>
        </p:spPr>
        <p:txBody>
          <a:bodyPr/>
          <a:lstStyle/>
          <a:p>
            <a:pPr marL="457200" indent="-457200" algn="just">
              <a:buNone/>
            </a:pPr>
            <a:r>
              <a:rPr lang="en-US" b="1" dirty="0">
                <a:sym typeface="WP MathA"/>
              </a:rPr>
              <a:t>PRACTICE</a:t>
            </a:r>
            <a:endParaRPr lang="en-US" dirty="0">
              <a:sym typeface="WP MathA"/>
            </a:endParaRPr>
          </a:p>
          <a:p>
            <a:pPr marL="457200" indent="-457200" algn="just">
              <a:buNone/>
            </a:pPr>
            <a:r>
              <a:rPr lang="en-US" dirty="0">
                <a:sym typeface="WP MathA"/>
              </a:rPr>
              <a:t>4.	A microwave oven rated at 1500 W is used for 30 minutes each day.  If the cost of electricity is 7.5 </a:t>
            </a:r>
            <a:r>
              <a:rPr lang="en-US" dirty="0">
                <a:cs typeface="Tahoma"/>
              </a:rPr>
              <a:t>¢</a:t>
            </a:r>
            <a:r>
              <a:rPr lang="en-US" dirty="0">
                <a:sym typeface="WP MathA"/>
              </a:rPr>
              <a:t>/</a:t>
            </a:r>
            <a:r>
              <a:rPr lang="en-US" dirty="0"/>
              <a:t>kW</a:t>
            </a:r>
            <a:r>
              <a:rPr lang="en-US" dirty="0">
                <a:sym typeface="WP MathA"/>
              </a:rPr>
              <a:t></a:t>
            </a:r>
            <a:r>
              <a:rPr lang="en-US" dirty="0"/>
              <a:t>h, </a:t>
            </a:r>
            <a:r>
              <a:rPr lang="en-US" dirty="0">
                <a:sym typeface="WP MathA"/>
              </a:rPr>
              <a:t>what is the cost of operating the microwave for one month (30 days)?</a:t>
            </a:r>
          </a:p>
          <a:p>
            <a:pPr marL="457200" indent="-457200" algn="just">
              <a:buNone/>
            </a:pPr>
            <a:endParaRPr lang="en-US" dirty="0"/>
          </a:p>
          <a:p>
            <a:pPr marL="457200" indent="-457200" algn="just">
              <a:buNone/>
            </a:pPr>
            <a:r>
              <a:rPr lang="en-US" dirty="0"/>
              <a:t>	</a:t>
            </a:r>
            <a:r>
              <a:rPr lang="en-US" dirty="0">
                <a:solidFill>
                  <a:srgbClr val="FF0000"/>
                </a:solidFill>
              </a:rPr>
              <a:t>cost = 169</a:t>
            </a:r>
            <a:r>
              <a:rPr lang="en-US" dirty="0">
                <a:solidFill>
                  <a:srgbClr val="FF0000"/>
                </a:solidFill>
                <a:latin typeface="Tahoma"/>
                <a:cs typeface="Tahoma"/>
              </a:rPr>
              <a:t>¢</a:t>
            </a:r>
            <a:r>
              <a:rPr lang="en-US" dirty="0">
                <a:solidFill>
                  <a:srgbClr val="FF0000"/>
                </a:solidFill>
              </a:rPr>
              <a:t> or $1.69</a:t>
            </a:r>
          </a:p>
        </p:txBody>
      </p:sp>
      <p:sp>
        <p:nvSpPr>
          <p:cNvPr id="4" name="Date Placeholder 3"/>
          <p:cNvSpPr>
            <a:spLocks noGrp="1"/>
          </p:cNvSpPr>
          <p:nvPr>
            <p:ph type="dt" sz="quarter" idx="10"/>
          </p:nvPr>
        </p:nvSpPr>
        <p:spPr/>
        <p:txBody>
          <a:bodyPr/>
          <a:lstStyle/>
          <a:p>
            <a:pPr>
              <a:defRPr/>
            </a:pPr>
            <a:fld id="{2AC278BE-3D2E-4666-A4A6-0CCC6D3AB6A3}" type="datetime4">
              <a:rPr lang="en-US" smtClean="0"/>
              <a:t>November 17, 2016</a:t>
            </a:fld>
            <a:endParaRPr lang="en-US" dirty="0"/>
          </a:p>
        </p:txBody>
      </p:sp>
      <p:sp>
        <p:nvSpPr>
          <p:cNvPr id="5" name="Footer Placeholder 4"/>
          <p:cNvSpPr>
            <a:spLocks noGrp="1"/>
          </p:cNvSpPr>
          <p:nvPr>
            <p:ph type="ftr" sz="quarter" idx="11"/>
          </p:nvPr>
        </p:nvSpPr>
        <p:spPr/>
        <p:txBody>
          <a:bodyPr/>
          <a:lstStyle/>
          <a:p>
            <a:pPr>
              <a:defRPr/>
            </a:pPr>
            <a:r>
              <a:rPr lang="en-US" dirty="0"/>
              <a:t>1DPHYS - Electrical Power &amp; Efficiency</a:t>
            </a:r>
          </a:p>
        </p:txBody>
      </p:sp>
      <p:sp>
        <p:nvSpPr>
          <p:cNvPr id="6" name="Slide Number Placeholder 5"/>
          <p:cNvSpPr>
            <a:spLocks noGrp="1"/>
          </p:cNvSpPr>
          <p:nvPr>
            <p:ph type="sldNum" sz="quarter" idx="12"/>
          </p:nvPr>
        </p:nvSpPr>
        <p:spPr/>
        <p:txBody>
          <a:bodyPr/>
          <a:lstStyle/>
          <a:p>
            <a:pPr>
              <a:defRPr/>
            </a:pPr>
            <a:fld id="{1A175653-5492-4921-A724-7B0774A46E51}" type="slidenum">
              <a:rPr lang="en-US" smtClean="0"/>
              <a:pPr>
                <a:defRPr/>
              </a:pPr>
              <a:t>14</a:t>
            </a:fld>
            <a:endParaRPr lang="en-US" dirty="0"/>
          </a:p>
        </p:txBody>
      </p:sp>
    </p:spTree>
    <p:extLst>
      <p:ext uri="{BB962C8B-B14F-4D97-AF65-F5344CB8AC3E}">
        <p14:creationId xmlns:p14="http://schemas.microsoft.com/office/powerpoint/2010/main" val="4186309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a:t>Calculating the Cost of Electricity</a:t>
            </a:r>
          </a:p>
        </p:txBody>
      </p:sp>
      <p:sp>
        <p:nvSpPr>
          <p:cNvPr id="5123" name="Content Placeholder 2"/>
          <p:cNvSpPr>
            <a:spLocks noGrp="1"/>
          </p:cNvSpPr>
          <p:nvPr>
            <p:ph idx="1"/>
          </p:nvPr>
        </p:nvSpPr>
        <p:spPr>
          <a:xfrm>
            <a:off x="228600" y="914400"/>
            <a:ext cx="8686800" cy="5181600"/>
          </a:xfrm>
        </p:spPr>
        <p:txBody>
          <a:bodyPr/>
          <a:lstStyle/>
          <a:p>
            <a:pPr marL="457200" indent="-457200" algn="just">
              <a:buNone/>
            </a:pPr>
            <a:r>
              <a:rPr lang="en-US" b="1" dirty="0">
                <a:sym typeface="WP MathA"/>
              </a:rPr>
              <a:t>PRACTICE</a:t>
            </a:r>
            <a:endParaRPr lang="en-US" dirty="0">
              <a:sym typeface="WP MathA"/>
            </a:endParaRPr>
          </a:p>
          <a:p>
            <a:pPr marL="457200" indent="-457200" algn="just">
              <a:buNone/>
            </a:pPr>
            <a:r>
              <a:rPr lang="en-US" dirty="0">
                <a:sym typeface="WP MathA"/>
              </a:rPr>
              <a:t>5.	A laptop computer uses a 175 W adapter when it is plugged in.  Electricity costs 5.7 </a:t>
            </a:r>
            <a:r>
              <a:rPr lang="en-US" dirty="0">
                <a:cs typeface="Tahoma"/>
              </a:rPr>
              <a:t>¢</a:t>
            </a:r>
            <a:r>
              <a:rPr lang="en-US" dirty="0">
                <a:sym typeface="WP MathA"/>
              </a:rPr>
              <a:t>/</a:t>
            </a:r>
            <a:r>
              <a:rPr lang="en-US" dirty="0"/>
              <a:t>kW</a:t>
            </a:r>
            <a:r>
              <a:rPr lang="en-US" dirty="0">
                <a:sym typeface="WP MathA"/>
              </a:rPr>
              <a:t></a:t>
            </a:r>
            <a:r>
              <a:rPr lang="en-US" dirty="0"/>
              <a:t>h.  Calculate how much it would cost if you left the laptop running 24 hours/day for 1 year.</a:t>
            </a:r>
          </a:p>
          <a:p>
            <a:pPr marL="457200" indent="-457200" algn="just">
              <a:buNone/>
            </a:pPr>
            <a:endParaRPr lang="en-US" dirty="0"/>
          </a:p>
          <a:p>
            <a:pPr marL="457200" indent="-457200" algn="just">
              <a:buNone/>
            </a:pPr>
            <a:r>
              <a:rPr lang="en-US" dirty="0"/>
              <a:t>	</a:t>
            </a:r>
            <a:r>
              <a:rPr lang="en-US" dirty="0">
                <a:solidFill>
                  <a:srgbClr val="FF0000"/>
                </a:solidFill>
              </a:rPr>
              <a:t>cost =</a:t>
            </a:r>
            <a:r>
              <a:rPr lang="en-US" dirty="0"/>
              <a:t> </a:t>
            </a:r>
            <a:r>
              <a:rPr lang="en-US" dirty="0">
                <a:solidFill>
                  <a:srgbClr val="FF0000"/>
                </a:solidFill>
              </a:rPr>
              <a:t>8738</a:t>
            </a:r>
            <a:r>
              <a:rPr lang="en-US" dirty="0">
                <a:solidFill>
                  <a:srgbClr val="FF0000"/>
                </a:solidFill>
                <a:cs typeface="Tahoma"/>
              </a:rPr>
              <a:t>¢</a:t>
            </a:r>
            <a:r>
              <a:rPr lang="en-US" dirty="0">
                <a:solidFill>
                  <a:srgbClr val="FF0000"/>
                </a:solidFill>
              </a:rPr>
              <a:t> or $87.38</a:t>
            </a:r>
            <a:endParaRPr lang="en-US" dirty="0">
              <a:sym typeface="WP MathA"/>
            </a:endParaRPr>
          </a:p>
        </p:txBody>
      </p:sp>
      <p:sp>
        <p:nvSpPr>
          <p:cNvPr id="4" name="Date Placeholder 3"/>
          <p:cNvSpPr>
            <a:spLocks noGrp="1"/>
          </p:cNvSpPr>
          <p:nvPr>
            <p:ph type="dt" sz="quarter" idx="10"/>
          </p:nvPr>
        </p:nvSpPr>
        <p:spPr/>
        <p:txBody>
          <a:bodyPr/>
          <a:lstStyle/>
          <a:p>
            <a:pPr>
              <a:defRPr/>
            </a:pPr>
            <a:fld id="{B5B6FE9D-9EED-419C-9073-3D6D60254FC0}" type="datetime4">
              <a:rPr lang="en-US" smtClean="0"/>
              <a:t>November 17, 2016</a:t>
            </a:fld>
            <a:endParaRPr lang="en-US" dirty="0"/>
          </a:p>
        </p:txBody>
      </p:sp>
      <p:sp>
        <p:nvSpPr>
          <p:cNvPr id="5" name="Footer Placeholder 4"/>
          <p:cNvSpPr>
            <a:spLocks noGrp="1"/>
          </p:cNvSpPr>
          <p:nvPr>
            <p:ph type="ftr" sz="quarter" idx="11"/>
          </p:nvPr>
        </p:nvSpPr>
        <p:spPr/>
        <p:txBody>
          <a:bodyPr/>
          <a:lstStyle/>
          <a:p>
            <a:pPr>
              <a:defRPr/>
            </a:pPr>
            <a:r>
              <a:rPr lang="en-US" dirty="0"/>
              <a:t>1DPHYS - Electrical Power &amp; Efficiency</a:t>
            </a:r>
          </a:p>
        </p:txBody>
      </p:sp>
      <p:sp>
        <p:nvSpPr>
          <p:cNvPr id="6" name="Slide Number Placeholder 5"/>
          <p:cNvSpPr>
            <a:spLocks noGrp="1"/>
          </p:cNvSpPr>
          <p:nvPr>
            <p:ph type="sldNum" sz="quarter" idx="12"/>
          </p:nvPr>
        </p:nvSpPr>
        <p:spPr/>
        <p:txBody>
          <a:bodyPr/>
          <a:lstStyle/>
          <a:p>
            <a:pPr>
              <a:defRPr/>
            </a:pPr>
            <a:fld id="{1A175653-5492-4921-A724-7B0774A46E51}" type="slidenum">
              <a:rPr lang="en-US" smtClean="0"/>
              <a:pPr>
                <a:defRPr/>
              </a:pPr>
              <a:t>15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a:t>Efficiency</a:t>
            </a:r>
          </a:p>
        </p:txBody>
      </p:sp>
      <p:sp>
        <p:nvSpPr>
          <p:cNvPr id="5123" name="Content Placeholder 2"/>
          <p:cNvSpPr>
            <a:spLocks noGrp="1"/>
          </p:cNvSpPr>
          <p:nvPr>
            <p:ph idx="1"/>
          </p:nvPr>
        </p:nvSpPr>
        <p:spPr/>
        <p:txBody>
          <a:bodyPr/>
          <a:lstStyle/>
          <a:p>
            <a:pPr marL="0" indent="0" algn="just">
              <a:buNone/>
            </a:pPr>
            <a:r>
              <a:rPr lang="en-US" i="1" dirty="0"/>
              <a:t>Not all electrical devices use electrical energy efficiently.  </a:t>
            </a:r>
            <a:r>
              <a:rPr lang="en-US" b="1" i="1" dirty="0">
                <a:effectLst>
                  <a:glow rad="228600">
                    <a:schemeClr val="accent2">
                      <a:satMod val="175000"/>
                      <a:alpha val="40000"/>
                    </a:schemeClr>
                  </a:glow>
                </a:effectLst>
              </a:rPr>
              <a:t>Efficiency </a:t>
            </a:r>
            <a:r>
              <a:rPr lang="en-US" i="1" dirty="0"/>
              <a:t>is a measure of how much useful energy an electrical device produces (</a:t>
            </a:r>
            <a:r>
              <a:rPr lang="en-US" b="1" i="1" dirty="0">
                <a:effectLst>
                  <a:glow rad="228600">
                    <a:schemeClr val="accent2">
                      <a:satMod val="175000"/>
                      <a:alpha val="40000"/>
                    </a:schemeClr>
                  </a:glow>
                </a:effectLst>
              </a:rPr>
              <a:t>output energy</a:t>
            </a:r>
            <a:r>
              <a:rPr lang="en-US" i="1" dirty="0"/>
              <a:t>) compared with the amount of energy that was supplied to the device (</a:t>
            </a:r>
            <a:r>
              <a:rPr lang="en-US" b="1" i="1" dirty="0">
                <a:effectLst>
                  <a:glow rad="228600">
                    <a:schemeClr val="accent2">
                      <a:satMod val="175000"/>
                      <a:alpha val="40000"/>
                    </a:schemeClr>
                  </a:glow>
                </a:effectLst>
              </a:rPr>
              <a:t>input energy</a:t>
            </a:r>
            <a:r>
              <a:rPr lang="en-US" i="1" dirty="0"/>
              <a:t>).  The more input energy that a device converts into usable output energy, the more efficient the device is.</a:t>
            </a:r>
          </a:p>
        </p:txBody>
      </p:sp>
      <p:sp>
        <p:nvSpPr>
          <p:cNvPr id="4" name="Date Placeholder 3"/>
          <p:cNvSpPr>
            <a:spLocks noGrp="1"/>
          </p:cNvSpPr>
          <p:nvPr>
            <p:ph type="dt" sz="quarter" idx="10"/>
          </p:nvPr>
        </p:nvSpPr>
        <p:spPr/>
        <p:txBody>
          <a:bodyPr/>
          <a:lstStyle/>
          <a:p>
            <a:pPr>
              <a:defRPr/>
            </a:pPr>
            <a:fld id="{6348754C-3751-44BF-AC9B-70BD9EAC3376}" type="datetime4">
              <a:rPr lang="en-US" smtClean="0"/>
              <a:t>November 17, 2016</a:t>
            </a:fld>
            <a:endParaRPr lang="en-US" dirty="0"/>
          </a:p>
        </p:txBody>
      </p:sp>
      <p:sp>
        <p:nvSpPr>
          <p:cNvPr id="5" name="Footer Placeholder 4"/>
          <p:cNvSpPr>
            <a:spLocks noGrp="1"/>
          </p:cNvSpPr>
          <p:nvPr>
            <p:ph type="ftr" sz="quarter" idx="11"/>
          </p:nvPr>
        </p:nvSpPr>
        <p:spPr/>
        <p:txBody>
          <a:bodyPr/>
          <a:lstStyle/>
          <a:p>
            <a:pPr>
              <a:defRPr/>
            </a:pPr>
            <a:r>
              <a:rPr lang="en-US" dirty="0"/>
              <a:t>1DPHYS - Electrical Power &amp; Efficiency</a:t>
            </a:r>
          </a:p>
        </p:txBody>
      </p:sp>
      <p:sp>
        <p:nvSpPr>
          <p:cNvPr id="6" name="Slide Number Placeholder 5"/>
          <p:cNvSpPr>
            <a:spLocks noGrp="1"/>
          </p:cNvSpPr>
          <p:nvPr>
            <p:ph type="sldNum" sz="quarter" idx="12"/>
          </p:nvPr>
        </p:nvSpPr>
        <p:spPr/>
        <p:txBody>
          <a:bodyPr/>
          <a:lstStyle/>
          <a:p>
            <a:pPr>
              <a:defRPr/>
            </a:pPr>
            <a:fld id="{1A175653-5492-4921-A724-7B0774A46E51}" type="slidenum">
              <a:rPr lang="en-US" smtClean="0"/>
              <a:pPr>
                <a:defRPr/>
              </a:pPr>
              <a:t>16</a:t>
            </a:fld>
            <a:endParaRPr lang="en-US" dirty="0"/>
          </a:p>
        </p:txBody>
      </p:sp>
      <p:pic>
        <p:nvPicPr>
          <p:cNvPr id="8" name="Picture 7" descr="CropperCapture[14].jpg"/>
          <p:cNvPicPr>
            <a:picLocks noChangeAspect="1"/>
          </p:cNvPicPr>
          <p:nvPr/>
        </p:nvPicPr>
        <p:blipFill>
          <a:blip r:embed="rId2" cstate="print"/>
          <a:stretch>
            <a:fillRect/>
          </a:stretch>
        </p:blipFill>
        <p:spPr>
          <a:xfrm>
            <a:off x="1219200" y="2819400"/>
            <a:ext cx="6650031" cy="266700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a:t>Efficiency</a:t>
            </a:r>
          </a:p>
        </p:txBody>
      </p:sp>
      <p:sp>
        <p:nvSpPr>
          <p:cNvPr id="5123" name="Content Placeholder 2"/>
          <p:cNvSpPr>
            <a:spLocks noGrp="1"/>
          </p:cNvSpPr>
          <p:nvPr>
            <p:ph idx="1"/>
          </p:nvPr>
        </p:nvSpPr>
        <p:spPr/>
        <p:txBody>
          <a:bodyPr/>
          <a:lstStyle/>
          <a:p>
            <a:pPr marL="0" indent="0" algn="just">
              <a:buNone/>
            </a:pPr>
            <a:r>
              <a:rPr lang="en-US" i="1" dirty="0"/>
              <a:t>For example, an incandescent light bulb uses only about 5 percent of its input energy to create light and converts over 95 percent of its input energy into heat.  Compact fluorescent lights (CFLs) transform about 20 percent of their energy input into light, so they are more efficient than incandescent lights.</a:t>
            </a:r>
            <a:endParaRPr lang="en-US" b="1" dirty="0"/>
          </a:p>
        </p:txBody>
      </p:sp>
      <p:sp>
        <p:nvSpPr>
          <p:cNvPr id="4" name="Date Placeholder 3"/>
          <p:cNvSpPr>
            <a:spLocks noGrp="1"/>
          </p:cNvSpPr>
          <p:nvPr>
            <p:ph type="dt" sz="quarter" idx="10"/>
          </p:nvPr>
        </p:nvSpPr>
        <p:spPr/>
        <p:txBody>
          <a:bodyPr/>
          <a:lstStyle/>
          <a:p>
            <a:pPr>
              <a:defRPr/>
            </a:pPr>
            <a:fld id="{793EFFE2-809F-4A94-BE88-FDD048740226}" type="datetime4">
              <a:rPr lang="en-US" smtClean="0"/>
              <a:t>November 17, 2016</a:t>
            </a:fld>
            <a:endParaRPr lang="en-US" dirty="0"/>
          </a:p>
        </p:txBody>
      </p:sp>
      <p:sp>
        <p:nvSpPr>
          <p:cNvPr id="5" name="Footer Placeholder 4"/>
          <p:cNvSpPr>
            <a:spLocks noGrp="1"/>
          </p:cNvSpPr>
          <p:nvPr>
            <p:ph type="ftr" sz="quarter" idx="11"/>
          </p:nvPr>
        </p:nvSpPr>
        <p:spPr/>
        <p:txBody>
          <a:bodyPr/>
          <a:lstStyle/>
          <a:p>
            <a:pPr>
              <a:defRPr/>
            </a:pPr>
            <a:r>
              <a:rPr lang="en-US" dirty="0"/>
              <a:t>1DPHYS - Electrical Power &amp; Efficiency</a:t>
            </a:r>
          </a:p>
        </p:txBody>
      </p:sp>
      <p:sp>
        <p:nvSpPr>
          <p:cNvPr id="6" name="Slide Number Placeholder 5"/>
          <p:cNvSpPr>
            <a:spLocks noGrp="1"/>
          </p:cNvSpPr>
          <p:nvPr>
            <p:ph type="sldNum" sz="quarter" idx="12"/>
          </p:nvPr>
        </p:nvSpPr>
        <p:spPr/>
        <p:txBody>
          <a:bodyPr/>
          <a:lstStyle/>
          <a:p>
            <a:pPr>
              <a:defRPr/>
            </a:pPr>
            <a:fld id="{1A175653-5492-4921-A724-7B0774A46E51}" type="slidenum">
              <a:rPr lang="en-US" smtClean="0"/>
              <a:pPr>
                <a:defRPr/>
              </a:pPr>
              <a:t>17</a:t>
            </a:fld>
            <a:endParaRPr lang="en-US" dirty="0"/>
          </a:p>
        </p:txBody>
      </p:sp>
      <p:pic>
        <p:nvPicPr>
          <p:cNvPr id="8" name="Picture 7" descr="CropperCapture[14].jpg"/>
          <p:cNvPicPr>
            <a:picLocks noChangeAspect="1"/>
          </p:cNvPicPr>
          <p:nvPr/>
        </p:nvPicPr>
        <p:blipFill>
          <a:blip r:embed="rId2" cstate="print"/>
          <a:stretch>
            <a:fillRect/>
          </a:stretch>
        </p:blipFill>
        <p:spPr>
          <a:xfrm>
            <a:off x="1219200" y="2819400"/>
            <a:ext cx="6650031" cy="266700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a:t>Calculating Efficiency</a:t>
            </a:r>
          </a:p>
        </p:txBody>
      </p:sp>
      <p:sp>
        <p:nvSpPr>
          <p:cNvPr id="5123" name="Content Placeholder 2"/>
          <p:cNvSpPr>
            <a:spLocks noGrp="1"/>
          </p:cNvSpPr>
          <p:nvPr>
            <p:ph idx="1"/>
          </p:nvPr>
        </p:nvSpPr>
        <p:spPr>
          <a:xfrm>
            <a:off x="228600" y="914400"/>
            <a:ext cx="8686800" cy="5181600"/>
          </a:xfrm>
        </p:spPr>
        <p:txBody>
          <a:bodyPr/>
          <a:lstStyle/>
          <a:p>
            <a:pPr marL="457200" lvl="0" indent="-457200" algn="just">
              <a:buClrTx/>
              <a:buSzPct val="100000"/>
              <a:buNone/>
              <a:defRPr/>
            </a:pPr>
            <a:r>
              <a:rPr lang="en-US" b="1" dirty="0"/>
              <a:t>EFFICIENCY</a:t>
            </a:r>
          </a:p>
          <a:p>
            <a:pPr marL="457200" lvl="0" indent="-457200" algn="just">
              <a:buClr>
                <a:srgbClr val="3333CC"/>
              </a:buClr>
              <a:buSzPct val="80000"/>
              <a:buFont typeface="Wingdings" pitchFamily="2" charset="2"/>
              <a:buChar char="v"/>
              <a:defRPr/>
            </a:pPr>
            <a:r>
              <a:rPr lang="en-US" dirty="0"/>
              <a:t>measure of how much useful energy an electrical device produces</a:t>
            </a:r>
          </a:p>
          <a:p>
            <a:pPr marL="457200" lvl="0" indent="-457200" algn="just">
              <a:buClrTx/>
              <a:buSzPct val="100000"/>
              <a:buNone/>
              <a:defRPr/>
            </a:pPr>
            <a:endParaRPr lang="en-US" dirty="0"/>
          </a:p>
          <a:p>
            <a:pPr marL="457200" lvl="0" indent="-457200" algn="just">
              <a:buClrTx/>
              <a:buSzPct val="100000"/>
              <a:buNone/>
              <a:defRPr/>
            </a:pPr>
            <a:endParaRPr lang="en-US" dirty="0"/>
          </a:p>
          <a:p>
            <a:pPr marL="457200" lvl="0" indent="-457200" algn="just">
              <a:buClrTx/>
              <a:buSzPct val="100000"/>
              <a:buNone/>
              <a:defRPr/>
            </a:pPr>
            <a:endParaRPr lang="en-US" dirty="0"/>
          </a:p>
          <a:p>
            <a:pPr marL="457200" lvl="0" indent="-457200" algn="just">
              <a:buClrTx/>
              <a:buSzPct val="100000"/>
              <a:buNone/>
              <a:defRPr/>
            </a:pPr>
            <a:endParaRPr lang="en-US" dirty="0"/>
          </a:p>
          <a:p>
            <a:pPr marL="457200" lvl="0" indent="-457200" algn="just">
              <a:buClrTx/>
              <a:buSzPct val="100000"/>
              <a:buNone/>
              <a:tabLst>
                <a:tab pos="914400" algn="l"/>
                <a:tab pos="1604963" algn="l"/>
              </a:tabLst>
              <a:defRPr/>
            </a:pPr>
            <a:r>
              <a:rPr lang="en-US" dirty="0"/>
              <a:t>where	E</a:t>
            </a:r>
            <a:r>
              <a:rPr lang="en-US" baseline="-25000" dirty="0"/>
              <a:t>out</a:t>
            </a:r>
            <a:r>
              <a:rPr lang="en-US" dirty="0"/>
              <a:t>	is the useful energy output (J, </a:t>
            </a:r>
            <a:r>
              <a:rPr lang="en-US" dirty="0" err="1"/>
              <a:t>kW</a:t>
            </a:r>
            <a:r>
              <a:rPr lang="en-US" dirty="0" err="1">
                <a:sym typeface="WP MathA"/>
              </a:rPr>
              <a:t></a:t>
            </a:r>
            <a:r>
              <a:rPr lang="en-US" dirty="0" err="1"/>
              <a:t>h</a:t>
            </a:r>
            <a:r>
              <a:rPr lang="en-US" dirty="0"/>
              <a:t>, …)</a:t>
            </a:r>
          </a:p>
          <a:p>
            <a:pPr marL="457200" lvl="0" indent="-457200" algn="just">
              <a:buClrTx/>
              <a:buSzPct val="100000"/>
              <a:buNone/>
              <a:tabLst>
                <a:tab pos="914400" algn="l"/>
                <a:tab pos="1604963" algn="l"/>
              </a:tabLst>
              <a:defRPr/>
            </a:pPr>
            <a:r>
              <a:rPr lang="en-US" dirty="0"/>
              <a:t>		E</a:t>
            </a:r>
            <a:r>
              <a:rPr lang="en-US" baseline="-25000" dirty="0"/>
              <a:t>in</a:t>
            </a:r>
            <a:r>
              <a:rPr lang="en-US" dirty="0"/>
              <a:t>	is the total energy input (J, </a:t>
            </a:r>
            <a:r>
              <a:rPr lang="en-US" dirty="0" err="1"/>
              <a:t>kW</a:t>
            </a:r>
            <a:r>
              <a:rPr lang="en-US" dirty="0" err="1">
                <a:sym typeface="WP MathA"/>
              </a:rPr>
              <a:t></a:t>
            </a:r>
            <a:r>
              <a:rPr lang="en-US" dirty="0" err="1"/>
              <a:t>h</a:t>
            </a:r>
            <a:r>
              <a:rPr lang="en-US" dirty="0"/>
              <a:t>, …) </a:t>
            </a:r>
          </a:p>
          <a:p>
            <a:pPr marL="457200" lvl="0" indent="-457200" algn="just">
              <a:buClrTx/>
              <a:buSzPct val="100000"/>
              <a:buNone/>
              <a:tabLst>
                <a:tab pos="914400" algn="l"/>
                <a:tab pos="1604963" algn="l"/>
              </a:tabLst>
              <a:defRPr/>
            </a:pPr>
            <a:endParaRPr lang="en-US" dirty="0"/>
          </a:p>
          <a:p>
            <a:pPr marL="457200" lvl="0" indent="-457200" algn="just">
              <a:buClrTx/>
              <a:buSzPct val="100000"/>
              <a:buNone/>
              <a:tabLst>
                <a:tab pos="914400" algn="l"/>
                <a:tab pos="1604963" algn="l"/>
              </a:tabLst>
              <a:defRPr/>
            </a:pPr>
            <a:r>
              <a:rPr lang="en-US" b="1" dirty="0"/>
              <a:t>NOTE!</a:t>
            </a:r>
          </a:p>
          <a:p>
            <a:pPr marL="457200" lvl="0" indent="-457200" algn="just">
              <a:buClrTx/>
              <a:buSzPct val="100000"/>
              <a:buNone/>
              <a:tabLst>
                <a:tab pos="914400" algn="l"/>
                <a:tab pos="1604963" algn="l"/>
              </a:tabLst>
              <a:defRPr/>
            </a:pPr>
            <a:r>
              <a:rPr lang="en-US" dirty="0" err="1"/>
              <a:t>E</a:t>
            </a:r>
            <a:r>
              <a:rPr lang="en-US" baseline="-25000" dirty="0" err="1"/>
              <a:t>in</a:t>
            </a:r>
            <a:r>
              <a:rPr lang="en-US" dirty="0"/>
              <a:t> &gt; </a:t>
            </a:r>
            <a:r>
              <a:rPr lang="en-US" dirty="0" err="1"/>
              <a:t>E</a:t>
            </a:r>
            <a:r>
              <a:rPr lang="en-US" baseline="-25000" dirty="0" err="1"/>
              <a:t>out</a:t>
            </a:r>
            <a:endParaRPr lang="en-US" baseline="-25000" dirty="0"/>
          </a:p>
          <a:p>
            <a:pPr marL="0" indent="0" algn="just">
              <a:buNone/>
            </a:pPr>
            <a:endParaRPr lang="en-US" dirty="0"/>
          </a:p>
        </p:txBody>
      </p:sp>
      <p:sp>
        <p:nvSpPr>
          <p:cNvPr id="4" name="Date Placeholder 3"/>
          <p:cNvSpPr>
            <a:spLocks noGrp="1"/>
          </p:cNvSpPr>
          <p:nvPr>
            <p:ph type="dt" sz="quarter" idx="10"/>
          </p:nvPr>
        </p:nvSpPr>
        <p:spPr/>
        <p:txBody>
          <a:bodyPr/>
          <a:lstStyle/>
          <a:p>
            <a:pPr>
              <a:defRPr/>
            </a:pPr>
            <a:fld id="{649B20B9-7DD3-422B-B661-556CDAE41D0A}" type="datetime4">
              <a:rPr lang="en-US" smtClean="0"/>
              <a:t>November 17, 2016</a:t>
            </a:fld>
            <a:endParaRPr lang="en-US" dirty="0"/>
          </a:p>
        </p:txBody>
      </p:sp>
      <p:sp>
        <p:nvSpPr>
          <p:cNvPr id="5" name="Footer Placeholder 4"/>
          <p:cNvSpPr>
            <a:spLocks noGrp="1"/>
          </p:cNvSpPr>
          <p:nvPr>
            <p:ph type="ftr" sz="quarter" idx="11"/>
          </p:nvPr>
        </p:nvSpPr>
        <p:spPr/>
        <p:txBody>
          <a:bodyPr/>
          <a:lstStyle/>
          <a:p>
            <a:pPr>
              <a:defRPr/>
            </a:pPr>
            <a:r>
              <a:rPr lang="en-US" dirty="0"/>
              <a:t>1DPHYS - Electrical Power &amp; Efficiency</a:t>
            </a:r>
          </a:p>
        </p:txBody>
      </p:sp>
      <p:sp>
        <p:nvSpPr>
          <p:cNvPr id="6" name="Slide Number Placeholder 5"/>
          <p:cNvSpPr>
            <a:spLocks noGrp="1"/>
          </p:cNvSpPr>
          <p:nvPr>
            <p:ph type="sldNum" sz="quarter" idx="12"/>
          </p:nvPr>
        </p:nvSpPr>
        <p:spPr/>
        <p:txBody>
          <a:bodyPr/>
          <a:lstStyle/>
          <a:p>
            <a:pPr>
              <a:defRPr/>
            </a:pPr>
            <a:fld id="{1A175653-5492-4921-A724-7B0774A46E51}" type="slidenum">
              <a:rPr lang="en-US" smtClean="0"/>
              <a:pPr>
                <a:defRPr/>
              </a:pPr>
              <a:t>18</a:t>
            </a:fld>
            <a:endParaRPr lang="en-US" dirty="0"/>
          </a:p>
        </p:txBody>
      </p:sp>
      <p:graphicFrame>
        <p:nvGraphicFramePr>
          <p:cNvPr id="9" name="Object 8"/>
          <p:cNvGraphicFramePr>
            <a:graphicFrameLocks noChangeAspect="1"/>
          </p:cNvGraphicFramePr>
          <p:nvPr/>
        </p:nvGraphicFramePr>
        <p:xfrm>
          <a:off x="1219200" y="2057400"/>
          <a:ext cx="3716338" cy="795338"/>
        </p:xfrm>
        <a:graphic>
          <a:graphicData uri="http://schemas.openxmlformats.org/presentationml/2006/ole">
            <mc:AlternateContent xmlns:mc="http://schemas.openxmlformats.org/markup-compatibility/2006">
              <mc:Choice xmlns:v="urn:schemas-microsoft-com:vml" Requires="v">
                <p:oleObj spid="_x0000_s39944" name="Equation" r:id="rId3" imgW="2019240" imgH="431640" progId="Equation.3">
                  <p:embed/>
                </p:oleObj>
              </mc:Choice>
              <mc:Fallback>
                <p:oleObj name="Equation" r:id="rId3" imgW="2019240" imgH="431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2057400"/>
                        <a:ext cx="3716338" cy="7953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a:sym typeface="WP IconicSymbolsA"/>
              </a:rPr>
              <a:t>Electrical Power</a:t>
            </a:r>
            <a:endParaRPr lang="en-US" dirty="0"/>
          </a:p>
        </p:txBody>
      </p:sp>
      <p:sp>
        <p:nvSpPr>
          <p:cNvPr id="5123" name="Content Placeholder 2"/>
          <p:cNvSpPr>
            <a:spLocks noGrp="1"/>
          </p:cNvSpPr>
          <p:nvPr>
            <p:ph idx="1"/>
          </p:nvPr>
        </p:nvSpPr>
        <p:spPr/>
        <p:txBody>
          <a:bodyPr/>
          <a:lstStyle/>
          <a:p>
            <a:pPr marL="0" indent="0" algn="just">
              <a:buNone/>
            </a:pPr>
            <a:r>
              <a:rPr lang="en-US" i="1" dirty="0"/>
              <a:t>You may have noticed that electrical devices are labelled with a power rating.  For example, a compact fluorescent light bulb (CFLs) may be labelled 15 W, while a hair dryer might be labelled 1200 W.  What is an electrical power rating, and what does it mean?</a:t>
            </a:r>
          </a:p>
        </p:txBody>
      </p:sp>
      <p:sp>
        <p:nvSpPr>
          <p:cNvPr id="4" name="Date Placeholder 3"/>
          <p:cNvSpPr>
            <a:spLocks noGrp="1"/>
          </p:cNvSpPr>
          <p:nvPr>
            <p:ph type="dt" sz="quarter" idx="10"/>
          </p:nvPr>
        </p:nvSpPr>
        <p:spPr/>
        <p:txBody>
          <a:bodyPr/>
          <a:lstStyle/>
          <a:p>
            <a:pPr>
              <a:defRPr/>
            </a:pPr>
            <a:fld id="{588F04FF-D30A-44D1-A0C7-CB58C7229FA0}" type="datetime4">
              <a:rPr lang="en-US" smtClean="0"/>
              <a:t>November 17, 2016</a:t>
            </a:fld>
            <a:endParaRPr lang="en-US" dirty="0"/>
          </a:p>
        </p:txBody>
      </p:sp>
      <p:sp>
        <p:nvSpPr>
          <p:cNvPr id="5" name="Footer Placeholder 4"/>
          <p:cNvSpPr>
            <a:spLocks noGrp="1"/>
          </p:cNvSpPr>
          <p:nvPr>
            <p:ph type="ftr" sz="quarter" idx="11"/>
          </p:nvPr>
        </p:nvSpPr>
        <p:spPr/>
        <p:txBody>
          <a:bodyPr/>
          <a:lstStyle/>
          <a:p>
            <a:pPr>
              <a:defRPr/>
            </a:pPr>
            <a:r>
              <a:rPr lang="en-US" dirty="0"/>
              <a:t>1DPHYS - Electrical Power &amp; Efficiency</a:t>
            </a:r>
          </a:p>
        </p:txBody>
      </p:sp>
      <p:sp>
        <p:nvSpPr>
          <p:cNvPr id="6" name="Slide Number Placeholder 5"/>
          <p:cNvSpPr>
            <a:spLocks noGrp="1"/>
          </p:cNvSpPr>
          <p:nvPr>
            <p:ph type="sldNum" sz="quarter" idx="12"/>
          </p:nvPr>
        </p:nvSpPr>
        <p:spPr/>
        <p:txBody>
          <a:bodyPr/>
          <a:lstStyle/>
          <a:p>
            <a:pPr>
              <a:defRPr/>
            </a:pPr>
            <a:fld id="{1A175653-5492-4921-A724-7B0774A46E51}" type="slidenum">
              <a:rPr lang="en-US" smtClean="0"/>
              <a:pPr>
                <a:defRPr/>
              </a:pPr>
              <a:t>1</a:t>
            </a:fld>
            <a:endParaRPr lang="en-US" dirty="0"/>
          </a:p>
        </p:txBody>
      </p:sp>
      <p:pic>
        <p:nvPicPr>
          <p:cNvPr id="8" name="Picture 7" descr="sylvania-cfl-bulb.jpg"/>
          <p:cNvPicPr>
            <a:picLocks noChangeAspect="1"/>
          </p:cNvPicPr>
          <p:nvPr/>
        </p:nvPicPr>
        <p:blipFill>
          <a:blip r:embed="rId2" cstate="print"/>
          <a:stretch>
            <a:fillRect/>
          </a:stretch>
        </p:blipFill>
        <p:spPr>
          <a:xfrm>
            <a:off x="1633980" y="2438400"/>
            <a:ext cx="2784348" cy="3429000"/>
          </a:xfrm>
          <a:prstGeom prst="rect">
            <a:avLst/>
          </a:prstGeom>
          <a:ln>
            <a:noFill/>
          </a:ln>
          <a:effectLst>
            <a:softEdge rad="112500"/>
          </a:effectLst>
        </p:spPr>
      </p:pic>
      <p:pic>
        <p:nvPicPr>
          <p:cNvPr id="9" name="Picture 8" descr="a_1_hairdry_bkwhite_1_image.jpg"/>
          <p:cNvPicPr>
            <a:picLocks noChangeAspect="1"/>
          </p:cNvPicPr>
          <p:nvPr/>
        </p:nvPicPr>
        <p:blipFill>
          <a:blip r:embed="rId3" cstate="print"/>
          <a:stretch>
            <a:fillRect/>
          </a:stretch>
        </p:blipFill>
        <p:spPr>
          <a:xfrm>
            <a:off x="4910580" y="2590800"/>
            <a:ext cx="2599441" cy="3151822"/>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a:t>Calculating Efficiency</a:t>
            </a:r>
          </a:p>
        </p:txBody>
      </p:sp>
      <p:sp>
        <p:nvSpPr>
          <p:cNvPr id="5123" name="Content Placeholder 2"/>
          <p:cNvSpPr>
            <a:spLocks noGrp="1"/>
          </p:cNvSpPr>
          <p:nvPr>
            <p:ph idx="1"/>
          </p:nvPr>
        </p:nvSpPr>
        <p:spPr>
          <a:xfrm>
            <a:off x="228600" y="914400"/>
            <a:ext cx="8686800" cy="5181600"/>
          </a:xfrm>
        </p:spPr>
        <p:txBody>
          <a:bodyPr/>
          <a:lstStyle/>
          <a:p>
            <a:pPr marL="457200" lvl="0" indent="-457200" algn="just">
              <a:buClrTx/>
              <a:buSzPct val="100000"/>
              <a:buNone/>
              <a:defRPr/>
            </a:pPr>
            <a:r>
              <a:rPr lang="en-US" b="1" dirty="0"/>
              <a:t>PRACTICE</a:t>
            </a:r>
            <a:endParaRPr lang="en-US" dirty="0"/>
          </a:p>
          <a:p>
            <a:pPr marL="457200" lvl="0" indent="-457200" algn="just">
              <a:buClrTx/>
              <a:buSzPct val="100000"/>
              <a:buNone/>
              <a:defRPr/>
            </a:pPr>
            <a:r>
              <a:rPr lang="en-US" dirty="0"/>
              <a:t>6.	A light bulb uses 100 J of electrical energy and produces 35 J of light energy.  Calculate the efficiency of the light bulb.</a:t>
            </a:r>
          </a:p>
          <a:p>
            <a:pPr marL="457200" lvl="0" indent="-457200" algn="just">
              <a:buClrTx/>
              <a:buSzPct val="100000"/>
              <a:buNone/>
              <a:defRPr/>
            </a:pPr>
            <a:endParaRPr lang="en-US" dirty="0"/>
          </a:p>
          <a:p>
            <a:pPr marL="457200" lvl="0" indent="-457200" algn="just">
              <a:buClrTx/>
              <a:buSzPct val="100000"/>
              <a:buNone/>
              <a:defRPr/>
            </a:pPr>
            <a:r>
              <a:rPr lang="en-US" dirty="0"/>
              <a:t>	</a:t>
            </a:r>
            <a:r>
              <a:rPr lang="en-US" dirty="0">
                <a:solidFill>
                  <a:srgbClr val="FF0000"/>
                </a:solidFill>
              </a:rPr>
              <a:t>eff = 35%</a:t>
            </a:r>
            <a:endParaRPr lang="en-US" dirty="0"/>
          </a:p>
        </p:txBody>
      </p:sp>
      <p:sp>
        <p:nvSpPr>
          <p:cNvPr id="4" name="Date Placeholder 3"/>
          <p:cNvSpPr>
            <a:spLocks noGrp="1"/>
          </p:cNvSpPr>
          <p:nvPr>
            <p:ph type="dt" sz="quarter" idx="10"/>
          </p:nvPr>
        </p:nvSpPr>
        <p:spPr/>
        <p:txBody>
          <a:bodyPr/>
          <a:lstStyle/>
          <a:p>
            <a:pPr>
              <a:defRPr/>
            </a:pPr>
            <a:fld id="{348422C0-87CB-4640-B1E5-A29F2D7830C1}" type="datetime4">
              <a:rPr lang="en-US" smtClean="0"/>
              <a:t>November 17, 2016</a:t>
            </a:fld>
            <a:endParaRPr lang="en-US" dirty="0"/>
          </a:p>
        </p:txBody>
      </p:sp>
      <p:sp>
        <p:nvSpPr>
          <p:cNvPr id="5" name="Footer Placeholder 4"/>
          <p:cNvSpPr>
            <a:spLocks noGrp="1"/>
          </p:cNvSpPr>
          <p:nvPr>
            <p:ph type="ftr" sz="quarter" idx="11"/>
          </p:nvPr>
        </p:nvSpPr>
        <p:spPr/>
        <p:txBody>
          <a:bodyPr/>
          <a:lstStyle/>
          <a:p>
            <a:pPr>
              <a:defRPr/>
            </a:pPr>
            <a:r>
              <a:rPr lang="en-US" dirty="0"/>
              <a:t>1DPHYS - Electrical Power &amp; Efficiency</a:t>
            </a:r>
          </a:p>
        </p:txBody>
      </p:sp>
      <p:sp>
        <p:nvSpPr>
          <p:cNvPr id="6" name="Slide Number Placeholder 5"/>
          <p:cNvSpPr>
            <a:spLocks noGrp="1"/>
          </p:cNvSpPr>
          <p:nvPr>
            <p:ph type="sldNum" sz="quarter" idx="12"/>
          </p:nvPr>
        </p:nvSpPr>
        <p:spPr/>
        <p:txBody>
          <a:bodyPr/>
          <a:lstStyle/>
          <a:p>
            <a:pPr>
              <a:defRPr/>
            </a:pPr>
            <a:fld id="{1A175653-5492-4921-A724-7B0774A46E51}" type="slidenum">
              <a:rPr lang="en-US" smtClean="0"/>
              <a:pPr>
                <a:defRPr/>
              </a:pPr>
              <a:t>19</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a:t>Calculating Efficiency</a:t>
            </a:r>
          </a:p>
        </p:txBody>
      </p:sp>
      <p:sp>
        <p:nvSpPr>
          <p:cNvPr id="5123" name="Content Placeholder 2"/>
          <p:cNvSpPr>
            <a:spLocks noGrp="1"/>
          </p:cNvSpPr>
          <p:nvPr>
            <p:ph idx="1"/>
          </p:nvPr>
        </p:nvSpPr>
        <p:spPr>
          <a:xfrm>
            <a:off x="228600" y="914400"/>
            <a:ext cx="8686800" cy="5181600"/>
          </a:xfrm>
        </p:spPr>
        <p:txBody>
          <a:bodyPr/>
          <a:lstStyle/>
          <a:p>
            <a:pPr marL="457200" lvl="0" indent="-457200" algn="just">
              <a:buClrTx/>
              <a:buSzPct val="100000"/>
              <a:buNone/>
              <a:defRPr/>
            </a:pPr>
            <a:r>
              <a:rPr lang="en-US" b="1" dirty="0"/>
              <a:t>PRACTICE</a:t>
            </a:r>
            <a:endParaRPr lang="en-US" dirty="0"/>
          </a:p>
          <a:p>
            <a:pPr marL="457200" lvl="0" indent="-457200" algn="just">
              <a:buClrTx/>
              <a:buSzPct val="100000"/>
              <a:buNone/>
              <a:defRPr/>
            </a:pPr>
            <a:r>
              <a:rPr lang="en-US" dirty="0"/>
              <a:t>7.	A motor produces 4500 J of mechanical energy, while using 6500 J of electrical energy.  Calculate the efficiency of the motor.</a:t>
            </a:r>
          </a:p>
          <a:p>
            <a:pPr marL="457200" lvl="0" indent="-457200" algn="just">
              <a:buClrTx/>
              <a:buSzPct val="100000"/>
              <a:buAutoNum type="arabicPeriod" startAt="12"/>
              <a:defRPr/>
            </a:pPr>
            <a:endParaRPr lang="en-US" dirty="0"/>
          </a:p>
          <a:p>
            <a:pPr marL="457200" lvl="0" indent="-457200" algn="just">
              <a:buClrTx/>
              <a:buSzPct val="100000"/>
              <a:buNone/>
              <a:defRPr/>
            </a:pPr>
            <a:r>
              <a:rPr lang="en-US" dirty="0"/>
              <a:t>	</a:t>
            </a:r>
            <a:r>
              <a:rPr lang="en-US" dirty="0">
                <a:solidFill>
                  <a:srgbClr val="FF0000"/>
                </a:solidFill>
              </a:rPr>
              <a:t>eff = 69%</a:t>
            </a:r>
            <a:endParaRPr lang="en-US" dirty="0"/>
          </a:p>
        </p:txBody>
      </p:sp>
      <p:sp>
        <p:nvSpPr>
          <p:cNvPr id="4" name="Date Placeholder 3"/>
          <p:cNvSpPr>
            <a:spLocks noGrp="1"/>
          </p:cNvSpPr>
          <p:nvPr>
            <p:ph type="dt" sz="quarter" idx="10"/>
          </p:nvPr>
        </p:nvSpPr>
        <p:spPr/>
        <p:txBody>
          <a:bodyPr/>
          <a:lstStyle/>
          <a:p>
            <a:pPr>
              <a:defRPr/>
            </a:pPr>
            <a:fld id="{A0CDA727-64F4-4C1A-83E3-B479B8B733B5}" type="datetime4">
              <a:rPr lang="en-US" smtClean="0"/>
              <a:t>November 17, 2016</a:t>
            </a:fld>
            <a:endParaRPr lang="en-US" dirty="0"/>
          </a:p>
        </p:txBody>
      </p:sp>
      <p:sp>
        <p:nvSpPr>
          <p:cNvPr id="5" name="Footer Placeholder 4"/>
          <p:cNvSpPr>
            <a:spLocks noGrp="1"/>
          </p:cNvSpPr>
          <p:nvPr>
            <p:ph type="ftr" sz="quarter" idx="11"/>
          </p:nvPr>
        </p:nvSpPr>
        <p:spPr/>
        <p:txBody>
          <a:bodyPr/>
          <a:lstStyle/>
          <a:p>
            <a:pPr>
              <a:defRPr/>
            </a:pPr>
            <a:r>
              <a:rPr lang="en-US" dirty="0"/>
              <a:t>1DPHYS - Electrical Power &amp; Efficiency</a:t>
            </a:r>
          </a:p>
        </p:txBody>
      </p:sp>
      <p:sp>
        <p:nvSpPr>
          <p:cNvPr id="6" name="Slide Number Placeholder 5"/>
          <p:cNvSpPr>
            <a:spLocks noGrp="1"/>
          </p:cNvSpPr>
          <p:nvPr>
            <p:ph type="sldNum" sz="quarter" idx="12"/>
          </p:nvPr>
        </p:nvSpPr>
        <p:spPr/>
        <p:txBody>
          <a:bodyPr/>
          <a:lstStyle/>
          <a:p>
            <a:pPr>
              <a:defRPr/>
            </a:pPr>
            <a:fld id="{1A175653-5492-4921-A724-7B0774A46E51}" type="slidenum">
              <a:rPr lang="en-US" smtClean="0"/>
              <a:pPr>
                <a:defRPr/>
              </a:pPr>
              <a:t>20</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a:t>Comparing Efficiency</a:t>
            </a:r>
          </a:p>
        </p:txBody>
      </p:sp>
      <p:sp>
        <p:nvSpPr>
          <p:cNvPr id="5123" name="Content Placeholder 2"/>
          <p:cNvSpPr>
            <a:spLocks noGrp="1"/>
          </p:cNvSpPr>
          <p:nvPr>
            <p:ph idx="1"/>
          </p:nvPr>
        </p:nvSpPr>
        <p:spPr>
          <a:xfrm>
            <a:off x="228600" y="914400"/>
            <a:ext cx="4724400" cy="5181600"/>
          </a:xfrm>
        </p:spPr>
        <p:txBody>
          <a:bodyPr/>
          <a:lstStyle/>
          <a:p>
            <a:pPr marL="0" indent="0" algn="just">
              <a:buNone/>
            </a:pPr>
            <a:r>
              <a:rPr lang="en-US" i="1" dirty="0"/>
              <a:t>By comparing the efficiency of different devices, we can judge both their energy cost and their environmental impact.  For example, an older clothes dryer might use 800 kW</a:t>
            </a:r>
            <a:r>
              <a:rPr lang="en-US" i="1" dirty="0">
                <a:sym typeface="WP MathA"/>
              </a:rPr>
              <a:t></a:t>
            </a:r>
            <a:r>
              <a:rPr lang="en-US" i="1" dirty="0"/>
              <a:t>h of electrical energy in one year, while a new model might only use 300 kW</a:t>
            </a:r>
            <a:r>
              <a:rPr lang="en-US" i="1" dirty="0">
                <a:sym typeface="WP MathA"/>
              </a:rPr>
              <a:t></a:t>
            </a:r>
            <a:r>
              <a:rPr lang="en-US" i="1" dirty="0"/>
              <a:t>h in one year.  Both clothes dryers perform the same task, but the newer model is more efficient.</a:t>
            </a:r>
            <a:endParaRPr lang="en-US" b="1" dirty="0"/>
          </a:p>
        </p:txBody>
      </p:sp>
      <p:sp>
        <p:nvSpPr>
          <p:cNvPr id="4" name="Date Placeholder 3"/>
          <p:cNvSpPr>
            <a:spLocks noGrp="1"/>
          </p:cNvSpPr>
          <p:nvPr>
            <p:ph type="dt" sz="quarter" idx="10"/>
          </p:nvPr>
        </p:nvSpPr>
        <p:spPr/>
        <p:txBody>
          <a:bodyPr/>
          <a:lstStyle/>
          <a:p>
            <a:pPr>
              <a:defRPr/>
            </a:pPr>
            <a:fld id="{F154B00A-C08A-492E-A9DF-16FCA2C9CD0C}" type="datetime4">
              <a:rPr lang="en-US" smtClean="0"/>
              <a:t>November 17, 2016</a:t>
            </a:fld>
            <a:endParaRPr lang="en-US" dirty="0"/>
          </a:p>
        </p:txBody>
      </p:sp>
      <p:sp>
        <p:nvSpPr>
          <p:cNvPr id="5" name="Footer Placeholder 4"/>
          <p:cNvSpPr>
            <a:spLocks noGrp="1"/>
          </p:cNvSpPr>
          <p:nvPr>
            <p:ph type="ftr" sz="quarter" idx="11"/>
          </p:nvPr>
        </p:nvSpPr>
        <p:spPr/>
        <p:txBody>
          <a:bodyPr/>
          <a:lstStyle/>
          <a:p>
            <a:pPr>
              <a:defRPr/>
            </a:pPr>
            <a:r>
              <a:rPr lang="en-US" dirty="0"/>
              <a:t>1DPHYS - Electrical Power &amp; Efficiency</a:t>
            </a:r>
          </a:p>
        </p:txBody>
      </p:sp>
      <p:sp>
        <p:nvSpPr>
          <p:cNvPr id="6" name="Slide Number Placeholder 5"/>
          <p:cNvSpPr>
            <a:spLocks noGrp="1"/>
          </p:cNvSpPr>
          <p:nvPr>
            <p:ph type="sldNum" sz="quarter" idx="12"/>
          </p:nvPr>
        </p:nvSpPr>
        <p:spPr/>
        <p:txBody>
          <a:bodyPr/>
          <a:lstStyle/>
          <a:p>
            <a:pPr>
              <a:defRPr/>
            </a:pPr>
            <a:fld id="{1A175653-5492-4921-A724-7B0774A46E51}" type="slidenum">
              <a:rPr lang="en-US" smtClean="0"/>
              <a:pPr>
                <a:defRPr/>
              </a:pPr>
              <a:t>21</a:t>
            </a:fld>
            <a:endParaRPr lang="en-US" dirty="0"/>
          </a:p>
        </p:txBody>
      </p:sp>
      <p:pic>
        <p:nvPicPr>
          <p:cNvPr id="7" name="Picture 6" descr="CropperCapture[13].jpg"/>
          <p:cNvPicPr>
            <a:picLocks noChangeAspect="1"/>
          </p:cNvPicPr>
          <p:nvPr/>
        </p:nvPicPr>
        <p:blipFill>
          <a:blip r:embed="rId2" cstate="print"/>
          <a:stretch>
            <a:fillRect/>
          </a:stretch>
        </p:blipFill>
        <p:spPr>
          <a:xfrm>
            <a:off x="5181600" y="914400"/>
            <a:ext cx="3684852" cy="4038600"/>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a:t>Comparing Efficiency</a:t>
            </a:r>
          </a:p>
        </p:txBody>
      </p:sp>
      <p:sp>
        <p:nvSpPr>
          <p:cNvPr id="5123" name="Content Placeholder 2"/>
          <p:cNvSpPr>
            <a:spLocks noGrp="1"/>
          </p:cNvSpPr>
          <p:nvPr>
            <p:ph idx="1"/>
          </p:nvPr>
        </p:nvSpPr>
        <p:spPr>
          <a:xfrm>
            <a:off x="228600" y="914400"/>
            <a:ext cx="4724400" cy="5181600"/>
          </a:xfrm>
        </p:spPr>
        <p:txBody>
          <a:bodyPr/>
          <a:lstStyle/>
          <a:p>
            <a:pPr marL="0" indent="0" algn="just">
              <a:buNone/>
            </a:pPr>
            <a:r>
              <a:rPr lang="en-US" i="1" dirty="0"/>
              <a:t>When buying a new appliance, it is important to consider both the price of the device and the cost of operating the device over time.  A less expensive device might be a tempting purchase, but it may use much more electrical energy than a more expensive device.</a:t>
            </a:r>
          </a:p>
          <a:p>
            <a:pPr marL="457200" lvl="0" indent="-457200" algn="just">
              <a:buClrTx/>
              <a:buSzPct val="100000"/>
              <a:buNone/>
              <a:defRPr/>
            </a:pPr>
            <a:endParaRPr lang="en-US" b="1" dirty="0"/>
          </a:p>
        </p:txBody>
      </p:sp>
      <p:sp>
        <p:nvSpPr>
          <p:cNvPr id="4" name="Date Placeholder 3"/>
          <p:cNvSpPr>
            <a:spLocks noGrp="1"/>
          </p:cNvSpPr>
          <p:nvPr>
            <p:ph type="dt" sz="quarter" idx="10"/>
          </p:nvPr>
        </p:nvSpPr>
        <p:spPr/>
        <p:txBody>
          <a:bodyPr/>
          <a:lstStyle/>
          <a:p>
            <a:pPr>
              <a:defRPr/>
            </a:pPr>
            <a:fld id="{32ADF525-8A84-4EF2-B237-D8E3E98F4755}" type="datetime4">
              <a:rPr lang="en-US" smtClean="0"/>
              <a:t>November 17, 2016</a:t>
            </a:fld>
            <a:endParaRPr lang="en-US" dirty="0"/>
          </a:p>
        </p:txBody>
      </p:sp>
      <p:sp>
        <p:nvSpPr>
          <p:cNvPr id="5" name="Footer Placeholder 4"/>
          <p:cNvSpPr>
            <a:spLocks noGrp="1"/>
          </p:cNvSpPr>
          <p:nvPr>
            <p:ph type="ftr" sz="quarter" idx="11"/>
          </p:nvPr>
        </p:nvSpPr>
        <p:spPr/>
        <p:txBody>
          <a:bodyPr/>
          <a:lstStyle/>
          <a:p>
            <a:pPr>
              <a:defRPr/>
            </a:pPr>
            <a:r>
              <a:rPr lang="en-US" dirty="0"/>
              <a:t>1DPHYS - Electrical Power &amp; Efficiency</a:t>
            </a:r>
          </a:p>
        </p:txBody>
      </p:sp>
      <p:sp>
        <p:nvSpPr>
          <p:cNvPr id="6" name="Slide Number Placeholder 5"/>
          <p:cNvSpPr>
            <a:spLocks noGrp="1"/>
          </p:cNvSpPr>
          <p:nvPr>
            <p:ph type="sldNum" sz="quarter" idx="12"/>
          </p:nvPr>
        </p:nvSpPr>
        <p:spPr/>
        <p:txBody>
          <a:bodyPr/>
          <a:lstStyle/>
          <a:p>
            <a:pPr>
              <a:defRPr/>
            </a:pPr>
            <a:fld id="{1A175653-5492-4921-A724-7B0774A46E51}" type="slidenum">
              <a:rPr lang="en-US" smtClean="0"/>
              <a:pPr>
                <a:defRPr/>
              </a:pPr>
              <a:t>22</a:t>
            </a:fld>
            <a:endParaRPr lang="en-US" dirty="0"/>
          </a:p>
        </p:txBody>
      </p:sp>
      <p:pic>
        <p:nvPicPr>
          <p:cNvPr id="8" name="Picture 7" descr="CropperCapture[6].jpg"/>
          <p:cNvPicPr>
            <a:picLocks noChangeAspect="1"/>
          </p:cNvPicPr>
          <p:nvPr/>
        </p:nvPicPr>
        <p:blipFill>
          <a:blip r:embed="rId2" cstate="print"/>
          <a:stretch>
            <a:fillRect/>
          </a:stretch>
        </p:blipFill>
        <p:spPr>
          <a:xfrm>
            <a:off x="5257800" y="990600"/>
            <a:ext cx="3665220" cy="4480560"/>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a:t>Comparing Efficiency</a:t>
            </a:r>
          </a:p>
        </p:txBody>
      </p:sp>
      <p:sp>
        <p:nvSpPr>
          <p:cNvPr id="5123" name="Content Placeholder 2"/>
          <p:cNvSpPr>
            <a:spLocks noGrp="1"/>
          </p:cNvSpPr>
          <p:nvPr>
            <p:ph idx="1"/>
          </p:nvPr>
        </p:nvSpPr>
        <p:spPr>
          <a:xfrm>
            <a:off x="228600" y="914400"/>
            <a:ext cx="4724400" cy="5181600"/>
          </a:xfrm>
        </p:spPr>
        <p:txBody>
          <a:bodyPr/>
          <a:lstStyle/>
          <a:p>
            <a:pPr marL="0" indent="0" algn="just">
              <a:buNone/>
            </a:pPr>
            <a:r>
              <a:rPr lang="en-US" b="1" i="1" dirty="0">
                <a:effectLst>
                  <a:glow rad="228600">
                    <a:schemeClr val="accent2">
                      <a:satMod val="175000"/>
                      <a:alpha val="40000"/>
                    </a:schemeClr>
                  </a:glow>
                </a:effectLst>
              </a:rPr>
              <a:t>EnerGuide labels </a:t>
            </a:r>
            <a:r>
              <a:rPr lang="en-US" i="1" dirty="0"/>
              <a:t>help consumers make informed choices.  This label provides an estimate of how much electrical energy (measured in kW</a:t>
            </a:r>
            <a:r>
              <a:rPr lang="en-US" i="1" dirty="0">
                <a:sym typeface="WP MathA"/>
              </a:rPr>
              <a:t></a:t>
            </a:r>
            <a:r>
              <a:rPr lang="en-US" i="1" dirty="0"/>
              <a:t>h) the appliance will use in one year (a).  It also allows you to compare the energy consumption of different brands and models.  The arrow (b) on the shaded bar shows the efficiency range of the appliance.  If an appliance displays the </a:t>
            </a:r>
            <a:r>
              <a:rPr lang="en-US" b="1" i="1" dirty="0">
                <a:effectLst>
                  <a:glow rad="228600">
                    <a:schemeClr val="accent2">
                      <a:satMod val="175000"/>
                      <a:alpha val="40000"/>
                    </a:schemeClr>
                  </a:glow>
                </a:effectLst>
              </a:rPr>
              <a:t>Energy Star symbol </a:t>
            </a:r>
            <a:r>
              <a:rPr lang="en-US" i="1" dirty="0"/>
              <a:t>(c), it is one of the most efficient appliances in its class.</a:t>
            </a:r>
          </a:p>
          <a:p>
            <a:pPr marL="457200" lvl="0" indent="-457200" algn="just">
              <a:buClrTx/>
              <a:buSzPct val="100000"/>
              <a:buNone/>
              <a:defRPr/>
            </a:pPr>
            <a:endParaRPr lang="en-US" b="1" dirty="0"/>
          </a:p>
        </p:txBody>
      </p:sp>
      <p:sp>
        <p:nvSpPr>
          <p:cNvPr id="4" name="Date Placeholder 3"/>
          <p:cNvSpPr>
            <a:spLocks noGrp="1"/>
          </p:cNvSpPr>
          <p:nvPr>
            <p:ph type="dt" sz="quarter" idx="10"/>
          </p:nvPr>
        </p:nvSpPr>
        <p:spPr/>
        <p:txBody>
          <a:bodyPr/>
          <a:lstStyle/>
          <a:p>
            <a:pPr>
              <a:defRPr/>
            </a:pPr>
            <a:fld id="{5890F0E0-585F-4CBF-B78B-E32581FBC8E4}" type="datetime4">
              <a:rPr lang="en-US" smtClean="0"/>
              <a:t>November 17, 2016</a:t>
            </a:fld>
            <a:endParaRPr lang="en-US" dirty="0"/>
          </a:p>
        </p:txBody>
      </p:sp>
      <p:sp>
        <p:nvSpPr>
          <p:cNvPr id="5" name="Footer Placeholder 4"/>
          <p:cNvSpPr>
            <a:spLocks noGrp="1"/>
          </p:cNvSpPr>
          <p:nvPr>
            <p:ph type="ftr" sz="quarter" idx="11"/>
          </p:nvPr>
        </p:nvSpPr>
        <p:spPr/>
        <p:txBody>
          <a:bodyPr/>
          <a:lstStyle/>
          <a:p>
            <a:pPr>
              <a:defRPr/>
            </a:pPr>
            <a:r>
              <a:rPr lang="en-US" dirty="0"/>
              <a:t>1DPHYS - Electrical Power &amp; Efficiency</a:t>
            </a:r>
          </a:p>
        </p:txBody>
      </p:sp>
      <p:sp>
        <p:nvSpPr>
          <p:cNvPr id="6" name="Slide Number Placeholder 5"/>
          <p:cNvSpPr>
            <a:spLocks noGrp="1"/>
          </p:cNvSpPr>
          <p:nvPr>
            <p:ph type="sldNum" sz="quarter" idx="12"/>
          </p:nvPr>
        </p:nvSpPr>
        <p:spPr/>
        <p:txBody>
          <a:bodyPr/>
          <a:lstStyle/>
          <a:p>
            <a:pPr>
              <a:defRPr/>
            </a:pPr>
            <a:fld id="{1A175653-5492-4921-A724-7B0774A46E51}" type="slidenum">
              <a:rPr lang="en-US" smtClean="0"/>
              <a:pPr>
                <a:defRPr/>
              </a:pPr>
              <a:t>23</a:t>
            </a:fld>
            <a:endParaRPr lang="en-US" dirty="0"/>
          </a:p>
        </p:txBody>
      </p:sp>
      <p:pic>
        <p:nvPicPr>
          <p:cNvPr id="8" name="Picture 7" descr="CropperCapture[6].jpg"/>
          <p:cNvPicPr>
            <a:picLocks noChangeAspect="1"/>
          </p:cNvPicPr>
          <p:nvPr/>
        </p:nvPicPr>
        <p:blipFill>
          <a:blip r:embed="rId2" cstate="print"/>
          <a:stretch>
            <a:fillRect/>
          </a:stretch>
        </p:blipFill>
        <p:spPr>
          <a:xfrm>
            <a:off x="5257800" y="990600"/>
            <a:ext cx="3665220" cy="4480560"/>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a:t>Comparing Efficiency</a:t>
            </a:r>
          </a:p>
        </p:txBody>
      </p:sp>
      <p:sp>
        <p:nvSpPr>
          <p:cNvPr id="5123" name="Content Placeholder 2"/>
          <p:cNvSpPr>
            <a:spLocks noGrp="1"/>
          </p:cNvSpPr>
          <p:nvPr>
            <p:ph idx="1"/>
          </p:nvPr>
        </p:nvSpPr>
        <p:spPr>
          <a:xfrm>
            <a:off x="228600" y="914400"/>
            <a:ext cx="4724400" cy="5181600"/>
          </a:xfrm>
        </p:spPr>
        <p:txBody>
          <a:bodyPr/>
          <a:lstStyle/>
          <a:p>
            <a:pPr marL="457200" lvl="0" indent="-457200" algn="just">
              <a:buClrTx/>
              <a:buSzPct val="100000"/>
              <a:buNone/>
              <a:defRPr/>
            </a:pPr>
            <a:r>
              <a:rPr lang="en-US" b="1" dirty="0"/>
              <a:t>PRACTICE</a:t>
            </a:r>
          </a:p>
          <a:p>
            <a:pPr marL="457200" lvl="0" indent="-457200" algn="just">
              <a:buClr>
                <a:srgbClr val="3333CC"/>
              </a:buClr>
              <a:buSzPct val="80000"/>
              <a:buNone/>
              <a:defRPr/>
            </a:pPr>
            <a:r>
              <a:rPr lang="en-US" dirty="0"/>
              <a:t>8.	Answer the following questions by referring to the EnerGuide label shown.</a:t>
            </a:r>
          </a:p>
          <a:p>
            <a:pPr marL="914400" lvl="0" indent="-914400" algn="just">
              <a:buClr>
                <a:srgbClr val="3333CC"/>
              </a:buClr>
              <a:buSzPct val="80000"/>
              <a:buNone/>
              <a:tabLst>
                <a:tab pos="457200" algn="l"/>
              </a:tabLst>
              <a:defRPr/>
            </a:pPr>
            <a:r>
              <a:rPr lang="en-US" dirty="0"/>
              <a:t>	(a)	What is the energy usage of the rated appliance?</a:t>
            </a:r>
            <a:endParaRPr lang="en-US" dirty="0">
              <a:solidFill>
                <a:srgbClr val="FF0000"/>
              </a:solidFill>
            </a:endParaRPr>
          </a:p>
          <a:p>
            <a:pPr marL="914400" lvl="0" indent="-914400" algn="just">
              <a:buClr>
                <a:srgbClr val="3333CC"/>
              </a:buClr>
              <a:buSzPct val="80000"/>
              <a:buNone/>
              <a:tabLst>
                <a:tab pos="457200" algn="l"/>
              </a:tabLst>
              <a:defRPr/>
            </a:pPr>
            <a:endParaRPr lang="en-US" dirty="0">
              <a:solidFill>
                <a:srgbClr val="FF0000"/>
              </a:solidFill>
            </a:endParaRPr>
          </a:p>
          <a:p>
            <a:pPr marL="914400" lvl="0" indent="-914400" algn="just">
              <a:buClr>
                <a:srgbClr val="3333CC"/>
              </a:buClr>
              <a:buSzPct val="80000"/>
              <a:buNone/>
              <a:tabLst>
                <a:tab pos="457200" algn="l"/>
              </a:tabLst>
              <a:defRPr/>
            </a:pPr>
            <a:r>
              <a:rPr lang="en-US" dirty="0">
                <a:solidFill>
                  <a:srgbClr val="FF0000"/>
                </a:solidFill>
              </a:rPr>
              <a:t>	(a)	390 kW</a:t>
            </a:r>
            <a:r>
              <a:rPr lang="en-US" dirty="0">
                <a:solidFill>
                  <a:srgbClr val="FF0000"/>
                </a:solidFill>
                <a:sym typeface="WP MathA"/>
              </a:rPr>
              <a:t></a:t>
            </a:r>
            <a:r>
              <a:rPr lang="en-US" dirty="0">
                <a:solidFill>
                  <a:srgbClr val="FF0000"/>
                </a:solidFill>
              </a:rPr>
              <a:t>h</a:t>
            </a:r>
          </a:p>
        </p:txBody>
      </p:sp>
      <p:sp>
        <p:nvSpPr>
          <p:cNvPr id="4" name="Date Placeholder 3"/>
          <p:cNvSpPr>
            <a:spLocks noGrp="1"/>
          </p:cNvSpPr>
          <p:nvPr>
            <p:ph type="dt" sz="quarter" idx="10"/>
          </p:nvPr>
        </p:nvSpPr>
        <p:spPr/>
        <p:txBody>
          <a:bodyPr/>
          <a:lstStyle/>
          <a:p>
            <a:pPr>
              <a:defRPr/>
            </a:pPr>
            <a:fld id="{6A145833-E880-4919-9707-ED470FD0EC67}" type="datetime4">
              <a:rPr lang="en-US" smtClean="0"/>
              <a:t>November 17, 2016</a:t>
            </a:fld>
            <a:endParaRPr lang="en-US" dirty="0"/>
          </a:p>
        </p:txBody>
      </p:sp>
      <p:sp>
        <p:nvSpPr>
          <p:cNvPr id="5" name="Footer Placeholder 4"/>
          <p:cNvSpPr>
            <a:spLocks noGrp="1"/>
          </p:cNvSpPr>
          <p:nvPr>
            <p:ph type="ftr" sz="quarter" idx="11"/>
          </p:nvPr>
        </p:nvSpPr>
        <p:spPr/>
        <p:txBody>
          <a:bodyPr/>
          <a:lstStyle/>
          <a:p>
            <a:pPr>
              <a:defRPr/>
            </a:pPr>
            <a:r>
              <a:rPr lang="en-US" dirty="0"/>
              <a:t>1DPHYS - Electrical Power &amp; Efficiency</a:t>
            </a:r>
          </a:p>
        </p:txBody>
      </p:sp>
      <p:sp>
        <p:nvSpPr>
          <p:cNvPr id="6" name="Slide Number Placeholder 5"/>
          <p:cNvSpPr>
            <a:spLocks noGrp="1"/>
          </p:cNvSpPr>
          <p:nvPr>
            <p:ph type="sldNum" sz="quarter" idx="12"/>
          </p:nvPr>
        </p:nvSpPr>
        <p:spPr/>
        <p:txBody>
          <a:bodyPr/>
          <a:lstStyle/>
          <a:p>
            <a:pPr>
              <a:defRPr/>
            </a:pPr>
            <a:fld id="{1A175653-5492-4921-A724-7B0774A46E51}" type="slidenum">
              <a:rPr lang="en-US" smtClean="0"/>
              <a:pPr>
                <a:defRPr/>
              </a:pPr>
              <a:t>24</a:t>
            </a:fld>
            <a:endParaRPr lang="en-US" dirty="0"/>
          </a:p>
        </p:txBody>
      </p:sp>
      <p:pic>
        <p:nvPicPr>
          <p:cNvPr id="8" name="Picture 7" descr="CropperCapture[6].jpg"/>
          <p:cNvPicPr>
            <a:picLocks noChangeAspect="1"/>
          </p:cNvPicPr>
          <p:nvPr/>
        </p:nvPicPr>
        <p:blipFill>
          <a:blip r:embed="rId2" cstate="print"/>
          <a:stretch>
            <a:fillRect/>
          </a:stretch>
        </p:blipFill>
        <p:spPr>
          <a:xfrm>
            <a:off x="5257800" y="990600"/>
            <a:ext cx="3665220" cy="448056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a:t>Comparing Efficiency</a:t>
            </a:r>
          </a:p>
        </p:txBody>
      </p:sp>
      <p:sp>
        <p:nvSpPr>
          <p:cNvPr id="5123" name="Content Placeholder 2"/>
          <p:cNvSpPr>
            <a:spLocks noGrp="1"/>
          </p:cNvSpPr>
          <p:nvPr>
            <p:ph idx="1"/>
          </p:nvPr>
        </p:nvSpPr>
        <p:spPr>
          <a:xfrm>
            <a:off x="228600" y="914400"/>
            <a:ext cx="4724400" cy="5181600"/>
          </a:xfrm>
        </p:spPr>
        <p:txBody>
          <a:bodyPr/>
          <a:lstStyle/>
          <a:p>
            <a:pPr marL="457200" lvl="0" indent="-457200" algn="just">
              <a:buClrTx/>
              <a:buSzPct val="100000"/>
              <a:buNone/>
              <a:defRPr/>
            </a:pPr>
            <a:r>
              <a:rPr lang="en-US" b="1" dirty="0"/>
              <a:t>PRACTICE</a:t>
            </a:r>
          </a:p>
          <a:p>
            <a:pPr marL="457200" lvl="0" indent="-457200" algn="just">
              <a:buClr>
                <a:srgbClr val="3333CC"/>
              </a:buClr>
              <a:buSzPct val="80000"/>
              <a:buNone/>
              <a:defRPr/>
            </a:pPr>
            <a:r>
              <a:rPr lang="en-US" dirty="0"/>
              <a:t>9.	Answer the following questions by referring to the EnerGuide label shown.</a:t>
            </a:r>
          </a:p>
          <a:p>
            <a:pPr marL="914400" lvl="0" indent="-914400" algn="just">
              <a:buClr>
                <a:srgbClr val="3333CC"/>
              </a:buClr>
              <a:buSzPct val="80000"/>
              <a:buNone/>
              <a:tabLst>
                <a:tab pos="457200" algn="l"/>
              </a:tabLst>
              <a:defRPr/>
            </a:pPr>
            <a:r>
              <a:rPr lang="en-US" dirty="0"/>
              <a:t>	(b)	Among similar appliances, which is rated most efficient?  least efficient?</a:t>
            </a:r>
          </a:p>
          <a:p>
            <a:pPr marL="914400" lvl="0" indent="-914400" algn="just">
              <a:buClr>
                <a:srgbClr val="3333CC"/>
              </a:buClr>
              <a:buSzPct val="80000"/>
              <a:buNone/>
              <a:tabLst>
                <a:tab pos="457200" algn="l"/>
              </a:tabLst>
              <a:defRPr/>
            </a:pPr>
            <a:endParaRPr lang="en-US" b="1" dirty="0"/>
          </a:p>
          <a:p>
            <a:pPr marL="914400" indent="-914400" algn="just">
              <a:buClr>
                <a:srgbClr val="3333CC"/>
              </a:buClr>
              <a:buSzPct val="80000"/>
              <a:buNone/>
              <a:tabLst>
                <a:tab pos="457200" algn="l"/>
              </a:tabLst>
              <a:defRPr/>
            </a:pPr>
            <a:r>
              <a:rPr lang="en-US" dirty="0">
                <a:solidFill>
                  <a:srgbClr val="FF0000"/>
                </a:solidFill>
              </a:rPr>
              <a:t>	(b)	most efficient is 372 kW</a:t>
            </a:r>
            <a:r>
              <a:rPr lang="en-US" dirty="0">
                <a:solidFill>
                  <a:srgbClr val="FF0000"/>
                </a:solidFill>
                <a:sym typeface="WP MathA"/>
              </a:rPr>
              <a:t></a:t>
            </a:r>
            <a:r>
              <a:rPr lang="en-US" dirty="0">
                <a:solidFill>
                  <a:srgbClr val="FF0000"/>
                </a:solidFill>
              </a:rPr>
              <a:t>h and least efficient is 484 kW</a:t>
            </a:r>
            <a:r>
              <a:rPr lang="en-US" dirty="0">
                <a:solidFill>
                  <a:srgbClr val="FF0000"/>
                </a:solidFill>
                <a:sym typeface="WP MathA"/>
              </a:rPr>
              <a:t></a:t>
            </a:r>
            <a:r>
              <a:rPr lang="en-US" dirty="0">
                <a:solidFill>
                  <a:srgbClr val="FF0000"/>
                </a:solidFill>
              </a:rPr>
              <a:t>h</a:t>
            </a:r>
          </a:p>
          <a:p>
            <a:pPr marL="914400" lvl="0" indent="-914400" algn="just">
              <a:buClr>
                <a:srgbClr val="3333CC"/>
              </a:buClr>
              <a:buSzPct val="80000"/>
              <a:buNone/>
              <a:tabLst>
                <a:tab pos="457200" algn="l"/>
              </a:tabLst>
              <a:defRPr/>
            </a:pPr>
            <a:endParaRPr lang="en-US" b="1" dirty="0"/>
          </a:p>
        </p:txBody>
      </p:sp>
      <p:sp>
        <p:nvSpPr>
          <p:cNvPr id="4" name="Date Placeholder 3"/>
          <p:cNvSpPr>
            <a:spLocks noGrp="1"/>
          </p:cNvSpPr>
          <p:nvPr>
            <p:ph type="dt" sz="quarter" idx="10"/>
          </p:nvPr>
        </p:nvSpPr>
        <p:spPr/>
        <p:txBody>
          <a:bodyPr/>
          <a:lstStyle/>
          <a:p>
            <a:pPr>
              <a:defRPr/>
            </a:pPr>
            <a:fld id="{5E8A043B-84AC-4B97-B2AE-98A97F6B6696}" type="datetime4">
              <a:rPr lang="en-US" smtClean="0"/>
              <a:t>November 17, 2016</a:t>
            </a:fld>
            <a:endParaRPr lang="en-US" dirty="0"/>
          </a:p>
        </p:txBody>
      </p:sp>
      <p:sp>
        <p:nvSpPr>
          <p:cNvPr id="5" name="Footer Placeholder 4"/>
          <p:cNvSpPr>
            <a:spLocks noGrp="1"/>
          </p:cNvSpPr>
          <p:nvPr>
            <p:ph type="ftr" sz="quarter" idx="11"/>
          </p:nvPr>
        </p:nvSpPr>
        <p:spPr/>
        <p:txBody>
          <a:bodyPr/>
          <a:lstStyle/>
          <a:p>
            <a:pPr>
              <a:defRPr/>
            </a:pPr>
            <a:r>
              <a:rPr lang="en-US" dirty="0"/>
              <a:t>1DPHYS - Electrical Power &amp; Efficiency</a:t>
            </a:r>
          </a:p>
        </p:txBody>
      </p:sp>
      <p:sp>
        <p:nvSpPr>
          <p:cNvPr id="6" name="Slide Number Placeholder 5"/>
          <p:cNvSpPr>
            <a:spLocks noGrp="1"/>
          </p:cNvSpPr>
          <p:nvPr>
            <p:ph type="sldNum" sz="quarter" idx="12"/>
          </p:nvPr>
        </p:nvSpPr>
        <p:spPr/>
        <p:txBody>
          <a:bodyPr/>
          <a:lstStyle/>
          <a:p>
            <a:pPr>
              <a:defRPr/>
            </a:pPr>
            <a:fld id="{1A175653-5492-4921-A724-7B0774A46E51}" type="slidenum">
              <a:rPr lang="en-US" smtClean="0"/>
              <a:pPr>
                <a:defRPr/>
              </a:pPr>
              <a:t>25</a:t>
            </a:fld>
            <a:endParaRPr lang="en-US" dirty="0"/>
          </a:p>
        </p:txBody>
      </p:sp>
      <p:pic>
        <p:nvPicPr>
          <p:cNvPr id="8" name="Picture 7" descr="CropperCapture[6].jpg"/>
          <p:cNvPicPr>
            <a:picLocks noChangeAspect="1"/>
          </p:cNvPicPr>
          <p:nvPr/>
        </p:nvPicPr>
        <p:blipFill>
          <a:blip r:embed="rId2" cstate="print"/>
          <a:stretch>
            <a:fillRect/>
          </a:stretch>
        </p:blipFill>
        <p:spPr>
          <a:xfrm>
            <a:off x="5257800" y="990600"/>
            <a:ext cx="3665220" cy="448056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a:t>Comparing Efficiency</a:t>
            </a:r>
          </a:p>
        </p:txBody>
      </p:sp>
      <p:sp>
        <p:nvSpPr>
          <p:cNvPr id="5123" name="Content Placeholder 2"/>
          <p:cNvSpPr>
            <a:spLocks noGrp="1"/>
          </p:cNvSpPr>
          <p:nvPr>
            <p:ph idx="1"/>
          </p:nvPr>
        </p:nvSpPr>
        <p:spPr>
          <a:xfrm>
            <a:off x="228600" y="914400"/>
            <a:ext cx="4724400" cy="5181600"/>
          </a:xfrm>
        </p:spPr>
        <p:txBody>
          <a:bodyPr/>
          <a:lstStyle/>
          <a:p>
            <a:pPr marL="457200" lvl="0" indent="-457200" algn="just">
              <a:buClrTx/>
              <a:buSzPct val="100000"/>
              <a:buNone/>
              <a:defRPr/>
            </a:pPr>
            <a:r>
              <a:rPr lang="en-US" b="1" dirty="0"/>
              <a:t>PRACTICE</a:t>
            </a:r>
          </a:p>
          <a:p>
            <a:pPr marL="457200" lvl="0" indent="-457200" algn="just">
              <a:buClr>
                <a:srgbClr val="3333CC"/>
              </a:buClr>
              <a:buSzPct val="80000"/>
              <a:buNone/>
              <a:defRPr/>
            </a:pPr>
            <a:r>
              <a:rPr lang="en-US" dirty="0"/>
              <a:t>10.	Answer the following questions by referring to the EnerGuide label shown.</a:t>
            </a:r>
          </a:p>
          <a:p>
            <a:pPr marL="914400" lvl="0" indent="-914400" algn="just">
              <a:buClr>
                <a:srgbClr val="3333CC"/>
              </a:buClr>
              <a:buSzPct val="80000"/>
              <a:buNone/>
              <a:tabLst>
                <a:tab pos="457200" algn="l"/>
              </a:tabLst>
              <a:defRPr/>
            </a:pPr>
            <a:r>
              <a:rPr lang="en-US" dirty="0"/>
              <a:t>	(c)	Is the rated appliance efficient?  How do you know?</a:t>
            </a:r>
          </a:p>
          <a:p>
            <a:pPr marL="914400" lvl="0" indent="-914400" algn="just">
              <a:buClr>
                <a:srgbClr val="3333CC"/>
              </a:buClr>
              <a:buSzPct val="80000"/>
              <a:buNone/>
              <a:tabLst>
                <a:tab pos="457200" algn="l"/>
              </a:tabLst>
              <a:defRPr/>
            </a:pPr>
            <a:endParaRPr lang="en-US" b="1" dirty="0"/>
          </a:p>
          <a:p>
            <a:pPr marL="914400" lvl="0" indent="-914400" algn="just">
              <a:buClr>
                <a:srgbClr val="3333CC"/>
              </a:buClr>
              <a:buSzPct val="80000"/>
              <a:buNone/>
              <a:tabLst>
                <a:tab pos="457200" algn="l"/>
              </a:tabLst>
              <a:defRPr/>
            </a:pPr>
            <a:r>
              <a:rPr lang="en-US" dirty="0">
                <a:solidFill>
                  <a:srgbClr val="FF0000"/>
                </a:solidFill>
              </a:rPr>
              <a:t>	(c)	since efficiency is lower on the scale it is fairly efficient (~ 20%)</a:t>
            </a:r>
            <a:endParaRPr lang="en-US" b="1" dirty="0"/>
          </a:p>
        </p:txBody>
      </p:sp>
      <p:sp>
        <p:nvSpPr>
          <p:cNvPr id="4" name="Date Placeholder 3"/>
          <p:cNvSpPr>
            <a:spLocks noGrp="1"/>
          </p:cNvSpPr>
          <p:nvPr>
            <p:ph type="dt" sz="quarter" idx="10"/>
          </p:nvPr>
        </p:nvSpPr>
        <p:spPr/>
        <p:txBody>
          <a:bodyPr/>
          <a:lstStyle/>
          <a:p>
            <a:pPr>
              <a:defRPr/>
            </a:pPr>
            <a:fld id="{FCBA2DFC-434F-4CF6-81C8-9949E9B61314}" type="datetime4">
              <a:rPr lang="en-US" smtClean="0"/>
              <a:t>November 17, 2016</a:t>
            </a:fld>
            <a:endParaRPr lang="en-US" dirty="0"/>
          </a:p>
        </p:txBody>
      </p:sp>
      <p:sp>
        <p:nvSpPr>
          <p:cNvPr id="5" name="Footer Placeholder 4"/>
          <p:cNvSpPr>
            <a:spLocks noGrp="1"/>
          </p:cNvSpPr>
          <p:nvPr>
            <p:ph type="ftr" sz="quarter" idx="11"/>
          </p:nvPr>
        </p:nvSpPr>
        <p:spPr/>
        <p:txBody>
          <a:bodyPr/>
          <a:lstStyle/>
          <a:p>
            <a:pPr>
              <a:defRPr/>
            </a:pPr>
            <a:r>
              <a:rPr lang="en-US" dirty="0"/>
              <a:t>1DPHYS - Electrical Power &amp; Efficiency</a:t>
            </a:r>
          </a:p>
        </p:txBody>
      </p:sp>
      <p:sp>
        <p:nvSpPr>
          <p:cNvPr id="6" name="Slide Number Placeholder 5"/>
          <p:cNvSpPr>
            <a:spLocks noGrp="1"/>
          </p:cNvSpPr>
          <p:nvPr>
            <p:ph type="sldNum" sz="quarter" idx="12"/>
          </p:nvPr>
        </p:nvSpPr>
        <p:spPr/>
        <p:txBody>
          <a:bodyPr/>
          <a:lstStyle/>
          <a:p>
            <a:pPr>
              <a:defRPr/>
            </a:pPr>
            <a:fld id="{1A175653-5492-4921-A724-7B0774A46E51}" type="slidenum">
              <a:rPr lang="en-US" smtClean="0"/>
              <a:pPr>
                <a:defRPr/>
              </a:pPr>
              <a:t>26</a:t>
            </a:fld>
            <a:endParaRPr lang="en-US" dirty="0"/>
          </a:p>
        </p:txBody>
      </p:sp>
      <p:pic>
        <p:nvPicPr>
          <p:cNvPr id="8" name="Picture 7" descr="CropperCapture[6].jpg"/>
          <p:cNvPicPr>
            <a:picLocks noChangeAspect="1"/>
          </p:cNvPicPr>
          <p:nvPr/>
        </p:nvPicPr>
        <p:blipFill>
          <a:blip r:embed="rId2" cstate="print"/>
          <a:stretch>
            <a:fillRect/>
          </a:stretch>
        </p:blipFill>
        <p:spPr>
          <a:xfrm>
            <a:off x="5257800" y="990600"/>
            <a:ext cx="3665220" cy="448056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a:t>Comparing Efficiency</a:t>
            </a:r>
          </a:p>
        </p:txBody>
      </p:sp>
      <p:sp>
        <p:nvSpPr>
          <p:cNvPr id="5123" name="Content Placeholder 2"/>
          <p:cNvSpPr>
            <a:spLocks noGrp="1"/>
          </p:cNvSpPr>
          <p:nvPr>
            <p:ph idx="1"/>
          </p:nvPr>
        </p:nvSpPr>
        <p:spPr/>
        <p:txBody>
          <a:bodyPr/>
          <a:lstStyle/>
          <a:p>
            <a:pPr marL="457200" lvl="0" indent="-457200" algn="just">
              <a:buClrTx/>
              <a:buSzPct val="100000"/>
              <a:buNone/>
              <a:defRPr/>
            </a:pPr>
            <a:r>
              <a:rPr lang="en-US" b="1" dirty="0"/>
              <a:t>PRACTICE</a:t>
            </a:r>
          </a:p>
          <a:p>
            <a:pPr marL="457200" lvl="0" indent="-457200" algn="just">
              <a:buClr>
                <a:srgbClr val="3333CC"/>
              </a:buClr>
              <a:buSzPct val="80000"/>
              <a:buNone/>
              <a:defRPr/>
            </a:pPr>
            <a:r>
              <a:rPr lang="en-US" dirty="0"/>
              <a:t>11.	You are presented with two EnerGuide labels.  What factors will you consider before you purchase one of these devices?</a:t>
            </a:r>
          </a:p>
        </p:txBody>
      </p:sp>
      <p:sp>
        <p:nvSpPr>
          <p:cNvPr id="4" name="Date Placeholder 3"/>
          <p:cNvSpPr>
            <a:spLocks noGrp="1"/>
          </p:cNvSpPr>
          <p:nvPr>
            <p:ph type="dt" sz="quarter" idx="10"/>
          </p:nvPr>
        </p:nvSpPr>
        <p:spPr/>
        <p:txBody>
          <a:bodyPr/>
          <a:lstStyle/>
          <a:p>
            <a:pPr>
              <a:defRPr/>
            </a:pPr>
            <a:fld id="{E9360F48-AB42-4D79-91C3-78296DD05C9C}" type="datetime4">
              <a:rPr lang="en-US" smtClean="0"/>
              <a:t>November 17, 2016</a:t>
            </a:fld>
            <a:endParaRPr lang="en-US" dirty="0"/>
          </a:p>
        </p:txBody>
      </p:sp>
      <p:sp>
        <p:nvSpPr>
          <p:cNvPr id="5" name="Footer Placeholder 4"/>
          <p:cNvSpPr>
            <a:spLocks noGrp="1"/>
          </p:cNvSpPr>
          <p:nvPr>
            <p:ph type="ftr" sz="quarter" idx="11"/>
          </p:nvPr>
        </p:nvSpPr>
        <p:spPr/>
        <p:txBody>
          <a:bodyPr/>
          <a:lstStyle/>
          <a:p>
            <a:pPr>
              <a:defRPr/>
            </a:pPr>
            <a:r>
              <a:rPr lang="en-US" dirty="0"/>
              <a:t>1DPHYS - Electrical Power &amp; Efficiency</a:t>
            </a:r>
          </a:p>
        </p:txBody>
      </p:sp>
      <p:sp>
        <p:nvSpPr>
          <p:cNvPr id="6" name="Slide Number Placeholder 5"/>
          <p:cNvSpPr>
            <a:spLocks noGrp="1"/>
          </p:cNvSpPr>
          <p:nvPr>
            <p:ph type="sldNum" sz="quarter" idx="12"/>
          </p:nvPr>
        </p:nvSpPr>
        <p:spPr/>
        <p:txBody>
          <a:bodyPr/>
          <a:lstStyle/>
          <a:p>
            <a:pPr>
              <a:defRPr/>
            </a:pPr>
            <a:fld id="{1A175653-5492-4921-A724-7B0774A46E51}" type="slidenum">
              <a:rPr lang="en-US" smtClean="0"/>
              <a:pPr>
                <a:defRPr/>
              </a:pPr>
              <a:t>27</a:t>
            </a:fld>
            <a:endParaRPr lang="en-US" dirty="0"/>
          </a:p>
        </p:txBody>
      </p:sp>
      <p:pic>
        <p:nvPicPr>
          <p:cNvPr id="7" name="Picture 6" descr="CropperCapture[4].jpg"/>
          <p:cNvPicPr>
            <a:picLocks noChangeAspect="1"/>
          </p:cNvPicPr>
          <p:nvPr/>
        </p:nvPicPr>
        <p:blipFill>
          <a:blip r:embed="rId2" cstate="print"/>
          <a:srcRect b="8602"/>
          <a:stretch>
            <a:fillRect/>
          </a:stretch>
        </p:blipFill>
        <p:spPr>
          <a:xfrm>
            <a:off x="1562100" y="2133600"/>
            <a:ext cx="6019800" cy="3886200"/>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a:t>How Off Is Off?</a:t>
            </a:r>
          </a:p>
        </p:txBody>
      </p:sp>
      <p:sp>
        <p:nvSpPr>
          <p:cNvPr id="5123" name="Content Placeholder 2"/>
          <p:cNvSpPr>
            <a:spLocks noGrp="1"/>
          </p:cNvSpPr>
          <p:nvPr>
            <p:ph idx="1"/>
          </p:nvPr>
        </p:nvSpPr>
        <p:spPr>
          <a:xfrm>
            <a:off x="228600" y="914400"/>
            <a:ext cx="5105400" cy="5181600"/>
          </a:xfrm>
        </p:spPr>
        <p:txBody>
          <a:bodyPr/>
          <a:lstStyle/>
          <a:p>
            <a:pPr marL="0" indent="0" algn="just">
              <a:buNone/>
            </a:pPr>
            <a:r>
              <a:rPr lang="en-US" i="1" dirty="0"/>
              <a:t>Suppose you finish using your computer and turn it off before leaving your room.  As you walk by the living room, you notice the television has been left on even though no one is watching it, so you turn it off.  If you look more closely, you may notice little lights still glowing on the transformers and other devices.  These machines are in a </a:t>
            </a:r>
            <a:r>
              <a:rPr lang="en-US" b="1" i="1" dirty="0">
                <a:effectLst>
                  <a:glow rad="228600">
                    <a:schemeClr val="accent2">
                      <a:satMod val="175000"/>
                      <a:alpha val="40000"/>
                    </a:schemeClr>
                  </a:glow>
                </a:effectLst>
              </a:rPr>
              <a:t>“standby” mode </a:t>
            </a:r>
            <a:r>
              <a:rPr lang="en-US" i="1" dirty="0"/>
              <a:t>so that they will restart quickly when you switch them on.</a:t>
            </a:r>
            <a:endParaRPr lang="en-US" b="1" dirty="0"/>
          </a:p>
        </p:txBody>
      </p:sp>
      <p:sp>
        <p:nvSpPr>
          <p:cNvPr id="4" name="Date Placeholder 3"/>
          <p:cNvSpPr>
            <a:spLocks noGrp="1"/>
          </p:cNvSpPr>
          <p:nvPr>
            <p:ph type="dt" sz="quarter" idx="10"/>
          </p:nvPr>
        </p:nvSpPr>
        <p:spPr/>
        <p:txBody>
          <a:bodyPr/>
          <a:lstStyle/>
          <a:p>
            <a:pPr>
              <a:defRPr/>
            </a:pPr>
            <a:fld id="{90AE4326-E4A7-47FE-A85B-510657D5CC05}" type="datetime4">
              <a:rPr lang="en-US" smtClean="0"/>
              <a:t>November 17, 2016</a:t>
            </a:fld>
            <a:endParaRPr lang="en-US" dirty="0"/>
          </a:p>
        </p:txBody>
      </p:sp>
      <p:sp>
        <p:nvSpPr>
          <p:cNvPr id="5" name="Footer Placeholder 4"/>
          <p:cNvSpPr>
            <a:spLocks noGrp="1"/>
          </p:cNvSpPr>
          <p:nvPr>
            <p:ph type="ftr" sz="quarter" idx="11"/>
          </p:nvPr>
        </p:nvSpPr>
        <p:spPr/>
        <p:txBody>
          <a:bodyPr/>
          <a:lstStyle/>
          <a:p>
            <a:pPr>
              <a:defRPr/>
            </a:pPr>
            <a:r>
              <a:rPr lang="en-US"/>
              <a:t>1DPHYS - Electrical Power &amp; Efficiency</a:t>
            </a:r>
            <a:endParaRPr lang="en-US" dirty="0"/>
          </a:p>
        </p:txBody>
      </p:sp>
      <p:sp>
        <p:nvSpPr>
          <p:cNvPr id="6" name="Slide Number Placeholder 5"/>
          <p:cNvSpPr>
            <a:spLocks noGrp="1"/>
          </p:cNvSpPr>
          <p:nvPr>
            <p:ph type="sldNum" sz="quarter" idx="12"/>
          </p:nvPr>
        </p:nvSpPr>
        <p:spPr/>
        <p:txBody>
          <a:bodyPr/>
          <a:lstStyle/>
          <a:p>
            <a:pPr>
              <a:defRPr/>
            </a:pPr>
            <a:fld id="{1A175653-5492-4921-A724-7B0774A46E51}" type="slidenum">
              <a:rPr lang="en-US" smtClean="0"/>
              <a:pPr>
                <a:defRPr/>
              </a:pPr>
              <a:t>28</a:t>
            </a:fld>
            <a:endParaRPr lang="en-US" dirty="0"/>
          </a:p>
        </p:txBody>
      </p:sp>
      <p:pic>
        <p:nvPicPr>
          <p:cNvPr id="8" name="Picture 7" descr="CropperCapture[14].jpg"/>
          <p:cNvPicPr>
            <a:picLocks noChangeAspect="1"/>
          </p:cNvPicPr>
          <p:nvPr/>
        </p:nvPicPr>
        <p:blipFill>
          <a:blip r:embed="rId2" cstate="print"/>
          <a:stretch>
            <a:fillRect/>
          </a:stretch>
        </p:blipFill>
        <p:spPr>
          <a:xfrm>
            <a:off x="5638800" y="914400"/>
            <a:ext cx="3284150" cy="32766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a:sym typeface="WP IconicSymbolsA"/>
              </a:rPr>
              <a:t>Electrical Power</a:t>
            </a:r>
            <a:endParaRPr lang="en-US" dirty="0"/>
          </a:p>
        </p:txBody>
      </p:sp>
      <p:sp>
        <p:nvSpPr>
          <p:cNvPr id="5123" name="Content Placeholder 2"/>
          <p:cNvSpPr>
            <a:spLocks noGrp="1"/>
          </p:cNvSpPr>
          <p:nvPr>
            <p:ph idx="1"/>
          </p:nvPr>
        </p:nvSpPr>
        <p:spPr/>
        <p:txBody>
          <a:bodyPr/>
          <a:lstStyle/>
          <a:p>
            <a:pPr marL="0" indent="0" algn="just">
              <a:buNone/>
            </a:pPr>
            <a:r>
              <a:rPr lang="en-US" i="1" dirty="0"/>
              <a:t>Power is the rate at which energy is transformed or the rate at which work is done.  </a:t>
            </a:r>
            <a:r>
              <a:rPr lang="en-US" b="1" i="1" dirty="0">
                <a:effectLst>
                  <a:glow rad="228600">
                    <a:schemeClr val="accent2">
                      <a:satMod val="175000"/>
                      <a:alpha val="40000"/>
                    </a:schemeClr>
                  </a:glow>
                </a:effectLst>
              </a:rPr>
              <a:t>Electrical power </a:t>
            </a:r>
            <a:r>
              <a:rPr lang="en-US" i="1" dirty="0"/>
              <a:t>is the rate at which electrical energy is produced or consumed in a given time.  The SI unit for electrical power is the </a:t>
            </a:r>
            <a:r>
              <a:rPr lang="en-US" b="1" i="1" dirty="0">
                <a:effectLst>
                  <a:glow rad="228600">
                    <a:schemeClr val="accent2">
                      <a:satMod val="175000"/>
                      <a:alpha val="40000"/>
                    </a:schemeClr>
                  </a:glow>
                </a:effectLst>
              </a:rPr>
              <a:t>watt (W)</a:t>
            </a:r>
            <a:r>
              <a:rPr lang="en-US" i="1" dirty="0"/>
              <a:t> and the symbol is </a:t>
            </a:r>
            <a:r>
              <a:rPr lang="en-US" b="1" i="1" dirty="0">
                <a:effectLst>
                  <a:glow rad="228600">
                    <a:schemeClr val="accent2">
                      <a:satMod val="175000"/>
                      <a:alpha val="40000"/>
                    </a:schemeClr>
                  </a:glow>
                </a:effectLst>
              </a:rPr>
              <a:t>P</a:t>
            </a:r>
            <a:r>
              <a:rPr lang="en-US" i="1" dirty="0"/>
              <a:t>.  One watt is the equivalent of one joule per second (J/s).  The higher the power rating value, or “wattage,” the more electrical energy a device uses to operate (or produces).</a:t>
            </a:r>
          </a:p>
          <a:p>
            <a:pPr marL="0" indent="0" algn="just">
              <a:buNone/>
            </a:pPr>
            <a:endParaRPr lang="en-US" i="1" dirty="0"/>
          </a:p>
          <a:p>
            <a:pPr marL="457200" lvl="0" indent="-457200" algn="just">
              <a:buClrTx/>
              <a:buSzPct val="100000"/>
              <a:buNone/>
              <a:defRPr/>
            </a:pPr>
            <a:r>
              <a:rPr lang="en-US" b="1" dirty="0"/>
              <a:t>ELECTRICAL POWER (P)</a:t>
            </a:r>
          </a:p>
          <a:p>
            <a:pPr marL="457200" lvl="0" indent="-457200" algn="just">
              <a:buClr>
                <a:srgbClr val="3333CC"/>
              </a:buClr>
              <a:buSzPct val="80000"/>
              <a:buFont typeface="Wingdings" pitchFamily="2" charset="2"/>
              <a:buChar char="v"/>
              <a:defRPr/>
            </a:pPr>
            <a:r>
              <a:rPr lang="en-US" dirty="0"/>
              <a:t>rate at which electrical energy is used/produced</a:t>
            </a:r>
          </a:p>
          <a:p>
            <a:pPr marL="457200" lvl="0" indent="-457200" algn="just">
              <a:buClr>
                <a:srgbClr val="3333CC"/>
              </a:buClr>
              <a:buSzPct val="80000"/>
              <a:buFont typeface="Wingdings" pitchFamily="2" charset="2"/>
              <a:buChar char="v"/>
              <a:defRPr/>
            </a:pPr>
            <a:r>
              <a:rPr lang="en-US" dirty="0"/>
              <a:t>SI unit is watt (W)     </a:t>
            </a:r>
            <a:r>
              <a:rPr lang="en-US" dirty="0">
                <a:sym typeface="WP IconicSymbolsA"/>
              </a:rPr>
              <a:t>  1 W = 1 J/s</a:t>
            </a:r>
            <a:endParaRPr lang="en-US" dirty="0"/>
          </a:p>
          <a:p>
            <a:pPr marL="457200" lvl="0" indent="-457200" algn="just">
              <a:buClr>
                <a:srgbClr val="3333CC"/>
              </a:buClr>
              <a:buSzPct val="80000"/>
              <a:buFont typeface="Wingdings" pitchFamily="2" charset="2"/>
              <a:buChar char="v"/>
              <a:defRPr/>
            </a:pPr>
            <a:endParaRPr lang="en-US" dirty="0"/>
          </a:p>
          <a:p>
            <a:pPr marL="457200" lvl="0" indent="-457200" algn="just">
              <a:buClr>
                <a:srgbClr val="3333CC"/>
              </a:buClr>
              <a:buSzPct val="80000"/>
              <a:buNone/>
              <a:defRPr/>
            </a:pPr>
            <a:r>
              <a:rPr lang="en-US" b="1" dirty="0"/>
              <a:t>NOTE!</a:t>
            </a:r>
          </a:p>
          <a:p>
            <a:pPr marL="457200" lvl="0" indent="-457200" algn="just">
              <a:buClr>
                <a:srgbClr val="3333CC"/>
              </a:buClr>
              <a:buSzPct val="80000"/>
              <a:buNone/>
              <a:defRPr/>
            </a:pPr>
            <a:r>
              <a:rPr lang="en-US" dirty="0"/>
              <a:t>Another common unit for power is the kilowatt (kW)   </a:t>
            </a:r>
            <a:r>
              <a:rPr lang="en-US" dirty="0">
                <a:sym typeface="WP IconicSymbolsA"/>
              </a:rPr>
              <a:t>   </a:t>
            </a:r>
            <a:r>
              <a:rPr lang="en-US" dirty="0"/>
              <a:t>1 kW = 1000 W</a:t>
            </a:r>
          </a:p>
        </p:txBody>
      </p:sp>
      <p:sp>
        <p:nvSpPr>
          <p:cNvPr id="4" name="Date Placeholder 3"/>
          <p:cNvSpPr>
            <a:spLocks noGrp="1"/>
          </p:cNvSpPr>
          <p:nvPr>
            <p:ph type="dt" sz="quarter" idx="10"/>
          </p:nvPr>
        </p:nvSpPr>
        <p:spPr/>
        <p:txBody>
          <a:bodyPr/>
          <a:lstStyle/>
          <a:p>
            <a:pPr>
              <a:defRPr/>
            </a:pPr>
            <a:fld id="{939E79DB-86F9-4EB9-873E-6E36D33EADB3}" type="datetime4">
              <a:rPr lang="en-US" smtClean="0"/>
              <a:t>November 17, 2016</a:t>
            </a:fld>
            <a:endParaRPr lang="en-US" dirty="0"/>
          </a:p>
        </p:txBody>
      </p:sp>
      <p:sp>
        <p:nvSpPr>
          <p:cNvPr id="5" name="Footer Placeholder 4"/>
          <p:cNvSpPr>
            <a:spLocks noGrp="1"/>
          </p:cNvSpPr>
          <p:nvPr>
            <p:ph type="ftr" sz="quarter" idx="11"/>
          </p:nvPr>
        </p:nvSpPr>
        <p:spPr/>
        <p:txBody>
          <a:bodyPr/>
          <a:lstStyle/>
          <a:p>
            <a:pPr>
              <a:defRPr/>
            </a:pPr>
            <a:r>
              <a:rPr lang="en-US" dirty="0"/>
              <a:t>1DPHYS - Electrical Power &amp; Efficiency</a:t>
            </a:r>
          </a:p>
        </p:txBody>
      </p:sp>
      <p:sp>
        <p:nvSpPr>
          <p:cNvPr id="6" name="Slide Number Placeholder 5"/>
          <p:cNvSpPr>
            <a:spLocks noGrp="1"/>
          </p:cNvSpPr>
          <p:nvPr>
            <p:ph type="sldNum" sz="quarter" idx="12"/>
          </p:nvPr>
        </p:nvSpPr>
        <p:spPr/>
        <p:txBody>
          <a:bodyPr/>
          <a:lstStyle/>
          <a:p>
            <a:pPr>
              <a:defRPr/>
            </a:pPr>
            <a:fld id="{1A175653-5492-4921-A724-7B0774A46E51}" type="slidenum">
              <a:rPr lang="en-US" smtClean="0"/>
              <a:pPr>
                <a:defRPr/>
              </a:pPr>
              <a:t>2</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2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12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12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12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a:t>How Off Is Off?</a:t>
            </a:r>
          </a:p>
        </p:txBody>
      </p:sp>
      <p:sp>
        <p:nvSpPr>
          <p:cNvPr id="5123" name="Content Placeholder 2"/>
          <p:cNvSpPr>
            <a:spLocks noGrp="1"/>
          </p:cNvSpPr>
          <p:nvPr>
            <p:ph idx="1"/>
          </p:nvPr>
        </p:nvSpPr>
        <p:spPr>
          <a:xfrm>
            <a:off x="228600" y="914400"/>
            <a:ext cx="5105400" cy="5181600"/>
          </a:xfrm>
        </p:spPr>
        <p:txBody>
          <a:bodyPr/>
          <a:lstStyle/>
          <a:p>
            <a:pPr marL="0" indent="0" algn="just">
              <a:spcBef>
                <a:spcPts val="480"/>
              </a:spcBef>
              <a:buNone/>
            </a:pPr>
            <a:r>
              <a:rPr lang="en-US" b="1" i="1" dirty="0"/>
              <a:t>NOTE!</a:t>
            </a:r>
          </a:p>
          <a:p>
            <a:pPr marL="0" indent="0" algn="just">
              <a:spcBef>
                <a:spcPts val="480"/>
              </a:spcBef>
              <a:buNone/>
            </a:pPr>
            <a:r>
              <a:rPr lang="en-US" i="1" dirty="0"/>
              <a:t>This is sometimes also called “vampire power” or “phantom load” since electricity is still being used.  Many small appliances still use electrical energy even when they are turned off.</a:t>
            </a:r>
            <a:endParaRPr lang="en-US" b="1" dirty="0"/>
          </a:p>
        </p:txBody>
      </p:sp>
      <p:sp>
        <p:nvSpPr>
          <p:cNvPr id="4" name="Date Placeholder 3"/>
          <p:cNvSpPr>
            <a:spLocks noGrp="1"/>
          </p:cNvSpPr>
          <p:nvPr>
            <p:ph type="dt" sz="quarter" idx="10"/>
          </p:nvPr>
        </p:nvSpPr>
        <p:spPr/>
        <p:txBody>
          <a:bodyPr/>
          <a:lstStyle/>
          <a:p>
            <a:pPr>
              <a:defRPr/>
            </a:pPr>
            <a:fld id="{845ACFC2-D459-4482-B6A5-1889FEAB25D0}" type="datetime4">
              <a:rPr lang="en-US" smtClean="0"/>
              <a:t>November 17, 2016</a:t>
            </a:fld>
            <a:endParaRPr lang="en-US" dirty="0"/>
          </a:p>
        </p:txBody>
      </p:sp>
      <p:sp>
        <p:nvSpPr>
          <p:cNvPr id="5" name="Footer Placeholder 4"/>
          <p:cNvSpPr>
            <a:spLocks noGrp="1"/>
          </p:cNvSpPr>
          <p:nvPr>
            <p:ph type="ftr" sz="quarter" idx="11"/>
          </p:nvPr>
        </p:nvSpPr>
        <p:spPr/>
        <p:txBody>
          <a:bodyPr/>
          <a:lstStyle/>
          <a:p>
            <a:pPr>
              <a:defRPr/>
            </a:pPr>
            <a:r>
              <a:rPr lang="en-US"/>
              <a:t>1DPHYS - Electrical Power &amp; Efficiency</a:t>
            </a:r>
            <a:endParaRPr lang="en-US" dirty="0"/>
          </a:p>
        </p:txBody>
      </p:sp>
      <p:sp>
        <p:nvSpPr>
          <p:cNvPr id="6" name="Slide Number Placeholder 5"/>
          <p:cNvSpPr>
            <a:spLocks noGrp="1"/>
          </p:cNvSpPr>
          <p:nvPr>
            <p:ph type="sldNum" sz="quarter" idx="12"/>
          </p:nvPr>
        </p:nvSpPr>
        <p:spPr/>
        <p:txBody>
          <a:bodyPr/>
          <a:lstStyle/>
          <a:p>
            <a:pPr>
              <a:defRPr/>
            </a:pPr>
            <a:fld id="{1A175653-5492-4921-A724-7B0774A46E51}" type="slidenum">
              <a:rPr lang="en-US" smtClean="0"/>
              <a:pPr>
                <a:defRPr/>
              </a:pPr>
              <a:t>29</a:t>
            </a:fld>
            <a:endParaRPr lang="en-US" dirty="0"/>
          </a:p>
        </p:txBody>
      </p:sp>
      <p:pic>
        <p:nvPicPr>
          <p:cNvPr id="8" name="Picture 7" descr="CropperCapture[14].jpg"/>
          <p:cNvPicPr>
            <a:picLocks noChangeAspect="1"/>
          </p:cNvPicPr>
          <p:nvPr/>
        </p:nvPicPr>
        <p:blipFill>
          <a:blip r:embed="rId2" cstate="print"/>
          <a:stretch>
            <a:fillRect/>
          </a:stretch>
        </p:blipFill>
        <p:spPr>
          <a:xfrm>
            <a:off x="5638800" y="914400"/>
            <a:ext cx="3284150" cy="3276600"/>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a:t>How Off Is Off?</a:t>
            </a:r>
          </a:p>
        </p:txBody>
      </p:sp>
      <p:sp>
        <p:nvSpPr>
          <p:cNvPr id="5123" name="Content Placeholder 2"/>
          <p:cNvSpPr>
            <a:spLocks noGrp="1"/>
          </p:cNvSpPr>
          <p:nvPr>
            <p:ph idx="1"/>
          </p:nvPr>
        </p:nvSpPr>
        <p:spPr>
          <a:xfrm>
            <a:off x="228600" y="914400"/>
            <a:ext cx="5105400" cy="5181600"/>
          </a:xfrm>
        </p:spPr>
        <p:txBody>
          <a:bodyPr/>
          <a:lstStyle/>
          <a:p>
            <a:pPr marL="457200" lvl="0" indent="-457200" algn="just">
              <a:spcBef>
                <a:spcPts val="480"/>
              </a:spcBef>
              <a:buClrTx/>
              <a:buSzPct val="100000"/>
              <a:buNone/>
              <a:defRPr/>
            </a:pPr>
            <a:r>
              <a:rPr lang="en-US" b="1" dirty="0"/>
              <a:t>STANDBY MODE</a:t>
            </a:r>
          </a:p>
          <a:p>
            <a:pPr marL="457200" lvl="0" indent="-457200" algn="just">
              <a:spcBef>
                <a:spcPts val="480"/>
              </a:spcBef>
              <a:buClr>
                <a:srgbClr val="3333CC"/>
              </a:buClr>
              <a:buSzPct val="80000"/>
              <a:buFont typeface="Wingdings" pitchFamily="2" charset="2"/>
              <a:buChar char="v"/>
              <a:defRPr/>
            </a:pPr>
            <a:r>
              <a:rPr lang="en-US" dirty="0"/>
              <a:t>device still uses electricity so that it will start quickly</a:t>
            </a:r>
          </a:p>
          <a:p>
            <a:pPr marL="457200" lvl="0" indent="-457200" algn="just">
              <a:spcBef>
                <a:spcPts val="480"/>
              </a:spcBef>
              <a:buClr>
                <a:srgbClr val="3333CC"/>
              </a:buClr>
              <a:buSzPct val="80000"/>
              <a:buFont typeface="Wingdings" pitchFamily="2" charset="2"/>
              <a:buChar char="v"/>
              <a:defRPr/>
            </a:pPr>
            <a:r>
              <a:rPr lang="en-US" dirty="0"/>
              <a:t>also called “vampire power” or “phantom load”</a:t>
            </a:r>
          </a:p>
          <a:p>
            <a:pPr marL="0" indent="0" algn="just">
              <a:buNone/>
            </a:pPr>
            <a:endParaRPr lang="en-US" dirty="0"/>
          </a:p>
        </p:txBody>
      </p:sp>
      <p:sp>
        <p:nvSpPr>
          <p:cNvPr id="4" name="Date Placeholder 3"/>
          <p:cNvSpPr>
            <a:spLocks noGrp="1"/>
          </p:cNvSpPr>
          <p:nvPr>
            <p:ph type="dt" sz="quarter" idx="10"/>
          </p:nvPr>
        </p:nvSpPr>
        <p:spPr/>
        <p:txBody>
          <a:bodyPr/>
          <a:lstStyle/>
          <a:p>
            <a:pPr>
              <a:defRPr/>
            </a:pPr>
            <a:fld id="{EABD27E6-EFFC-4CCC-A4C2-76694FBEA452}" type="datetime4">
              <a:rPr lang="en-US" smtClean="0"/>
              <a:t>November 17, 2016</a:t>
            </a:fld>
            <a:endParaRPr lang="en-US" dirty="0"/>
          </a:p>
        </p:txBody>
      </p:sp>
      <p:sp>
        <p:nvSpPr>
          <p:cNvPr id="5" name="Footer Placeholder 4"/>
          <p:cNvSpPr>
            <a:spLocks noGrp="1"/>
          </p:cNvSpPr>
          <p:nvPr>
            <p:ph type="ftr" sz="quarter" idx="11"/>
          </p:nvPr>
        </p:nvSpPr>
        <p:spPr/>
        <p:txBody>
          <a:bodyPr/>
          <a:lstStyle/>
          <a:p>
            <a:pPr>
              <a:defRPr/>
            </a:pPr>
            <a:r>
              <a:rPr lang="en-US"/>
              <a:t>1DPHYS - Electrical Power &amp; Efficiency</a:t>
            </a:r>
            <a:endParaRPr lang="en-US" dirty="0"/>
          </a:p>
        </p:txBody>
      </p:sp>
      <p:sp>
        <p:nvSpPr>
          <p:cNvPr id="6" name="Slide Number Placeholder 5"/>
          <p:cNvSpPr>
            <a:spLocks noGrp="1"/>
          </p:cNvSpPr>
          <p:nvPr>
            <p:ph type="sldNum" sz="quarter" idx="12"/>
          </p:nvPr>
        </p:nvSpPr>
        <p:spPr/>
        <p:txBody>
          <a:bodyPr/>
          <a:lstStyle/>
          <a:p>
            <a:pPr>
              <a:defRPr/>
            </a:pPr>
            <a:fld id="{1A175653-5492-4921-A724-7B0774A46E51}" type="slidenum">
              <a:rPr lang="en-US" smtClean="0"/>
              <a:pPr>
                <a:defRPr/>
              </a:pPr>
              <a:t>30</a:t>
            </a:fld>
            <a:endParaRPr lang="en-US" dirty="0"/>
          </a:p>
        </p:txBody>
      </p:sp>
      <p:pic>
        <p:nvPicPr>
          <p:cNvPr id="8" name="Picture 7" descr="CropperCapture[14].jpg"/>
          <p:cNvPicPr>
            <a:picLocks noChangeAspect="1"/>
          </p:cNvPicPr>
          <p:nvPr/>
        </p:nvPicPr>
        <p:blipFill>
          <a:blip r:embed="rId2" cstate="print"/>
          <a:stretch>
            <a:fillRect/>
          </a:stretch>
        </p:blipFill>
        <p:spPr>
          <a:xfrm>
            <a:off x="5638800" y="914400"/>
            <a:ext cx="3284150" cy="32766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a:t>Electrical Energy Use</a:t>
            </a:r>
          </a:p>
        </p:txBody>
      </p:sp>
      <p:sp>
        <p:nvSpPr>
          <p:cNvPr id="5123" name="Content Placeholder 2"/>
          <p:cNvSpPr>
            <a:spLocks noGrp="1"/>
          </p:cNvSpPr>
          <p:nvPr>
            <p:ph idx="1"/>
          </p:nvPr>
        </p:nvSpPr>
        <p:spPr>
          <a:xfrm>
            <a:off x="228600" y="914400"/>
            <a:ext cx="5257800" cy="5181600"/>
          </a:xfrm>
        </p:spPr>
        <p:txBody>
          <a:bodyPr/>
          <a:lstStyle/>
          <a:p>
            <a:pPr marL="0" indent="0" algn="just">
              <a:buNone/>
            </a:pPr>
            <a:r>
              <a:rPr lang="en-US" i="1" dirty="0"/>
              <a:t>The electrical energy consumption for a household is the amount of electrical energy used, measured in kilowatt</a:t>
            </a:r>
            <a:r>
              <a:rPr lang="en-US" i="1" dirty="0">
                <a:sym typeface="WP MathA"/>
              </a:rPr>
              <a:t></a:t>
            </a:r>
            <a:r>
              <a:rPr lang="en-US" i="1" dirty="0"/>
              <a:t>hours.  The</a:t>
            </a:r>
            <a:r>
              <a:rPr lang="en-US" i="1" dirty="0">
                <a:sym typeface="WP MathA"/>
              </a:rPr>
              <a:t> </a:t>
            </a:r>
            <a:r>
              <a:rPr lang="en-US" b="1" i="1" dirty="0">
                <a:effectLst>
                  <a:glow rad="228600">
                    <a:schemeClr val="accent2">
                      <a:satMod val="175000"/>
                      <a:alpha val="40000"/>
                    </a:schemeClr>
                  </a:glow>
                </a:effectLst>
                <a:sym typeface="WP MathA"/>
              </a:rPr>
              <a:t>kilowatt-hour</a:t>
            </a:r>
            <a:r>
              <a:rPr lang="en-US" i="1" dirty="0">
                <a:sym typeface="WP MathA"/>
              </a:rPr>
              <a:t> </a:t>
            </a:r>
            <a:r>
              <a:rPr lang="en-US" b="1" i="1" dirty="0">
                <a:effectLst>
                  <a:glow rad="228600">
                    <a:schemeClr val="accent2">
                      <a:satMod val="175000"/>
                      <a:alpha val="40000"/>
                    </a:schemeClr>
                  </a:glow>
                </a:effectLst>
                <a:sym typeface="WP MathA"/>
              </a:rPr>
              <a:t>(kWh)</a:t>
            </a:r>
            <a:r>
              <a:rPr lang="en-US" i="1" dirty="0">
                <a:sym typeface="WP MathA"/>
              </a:rPr>
              <a:t> is the SI unit used to measure energy usage.  Electricity meters track how much electricity is drawn from the energy grid.</a:t>
            </a:r>
            <a:endParaRPr lang="en-US" dirty="0"/>
          </a:p>
        </p:txBody>
      </p:sp>
      <p:sp>
        <p:nvSpPr>
          <p:cNvPr id="4" name="Date Placeholder 3"/>
          <p:cNvSpPr>
            <a:spLocks noGrp="1"/>
          </p:cNvSpPr>
          <p:nvPr>
            <p:ph type="dt" sz="quarter" idx="10"/>
          </p:nvPr>
        </p:nvSpPr>
        <p:spPr/>
        <p:txBody>
          <a:bodyPr/>
          <a:lstStyle/>
          <a:p>
            <a:pPr>
              <a:defRPr/>
            </a:pPr>
            <a:fld id="{DC2B1124-7F21-4CD7-A5BA-775EA1DC02D8}" type="datetime4">
              <a:rPr lang="en-US" smtClean="0"/>
              <a:t>November 17, 2016</a:t>
            </a:fld>
            <a:endParaRPr lang="en-US" dirty="0"/>
          </a:p>
        </p:txBody>
      </p:sp>
      <p:sp>
        <p:nvSpPr>
          <p:cNvPr id="5" name="Footer Placeholder 4"/>
          <p:cNvSpPr>
            <a:spLocks noGrp="1"/>
          </p:cNvSpPr>
          <p:nvPr>
            <p:ph type="ftr" sz="quarter" idx="11"/>
          </p:nvPr>
        </p:nvSpPr>
        <p:spPr/>
        <p:txBody>
          <a:bodyPr/>
          <a:lstStyle/>
          <a:p>
            <a:pPr>
              <a:defRPr/>
            </a:pPr>
            <a:r>
              <a:rPr lang="en-US" dirty="0"/>
              <a:t>1DPHYS - Electrical Power &amp; Efficiency</a:t>
            </a:r>
          </a:p>
        </p:txBody>
      </p:sp>
      <p:sp>
        <p:nvSpPr>
          <p:cNvPr id="6" name="Slide Number Placeholder 5"/>
          <p:cNvSpPr>
            <a:spLocks noGrp="1"/>
          </p:cNvSpPr>
          <p:nvPr>
            <p:ph type="sldNum" sz="quarter" idx="12"/>
          </p:nvPr>
        </p:nvSpPr>
        <p:spPr/>
        <p:txBody>
          <a:bodyPr/>
          <a:lstStyle/>
          <a:p>
            <a:pPr>
              <a:defRPr/>
            </a:pPr>
            <a:fld id="{1A175653-5492-4921-A724-7B0774A46E51}" type="slidenum">
              <a:rPr lang="en-US" smtClean="0"/>
              <a:pPr>
                <a:defRPr/>
              </a:pPr>
              <a:t>3</a:t>
            </a:fld>
            <a:endParaRPr lang="en-US" dirty="0"/>
          </a:p>
        </p:txBody>
      </p:sp>
      <p:pic>
        <p:nvPicPr>
          <p:cNvPr id="7" name="Picture 6" descr="electric-meter.jpg"/>
          <p:cNvPicPr>
            <a:picLocks noChangeAspect="1"/>
          </p:cNvPicPr>
          <p:nvPr/>
        </p:nvPicPr>
        <p:blipFill>
          <a:blip r:embed="rId2" cstate="print"/>
          <a:stretch>
            <a:fillRect/>
          </a:stretch>
        </p:blipFill>
        <p:spPr>
          <a:xfrm>
            <a:off x="5638800" y="914400"/>
            <a:ext cx="3291840" cy="2193913"/>
          </a:xfrm>
          <a:prstGeom prst="rect">
            <a:avLst/>
          </a:prstGeom>
          <a:ln>
            <a:noFill/>
          </a:ln>
          <a:effectLst>
            <a:softEdge rad="112500"/>
          </a:effectLst>
        </p:spPr>
      </p:pic>
      <p:pic>
        <p:nvPicPr>
          <p:cNvPr id="8" name="Picture 7" descr="smart-electricity-meter.jpg"/>
          <p:cNvPicPr>
            <a:picLocks noChangeAspect="1"/>
          </p:cNvPicPr>
          <p:nvPr/>
        </p:nvPicPr>
        <p:blipFill>
          <a:blip r:embed="rId3" cstate="print"/>
          <a:stretch>
            <a:fillRect/>
          </a:stretch>
        </p:blipFill>
        <p:spPr>
          <a:xfrm>
            <a:off x="5638800" y="3200400"/>
            <a:ext cx="3291840" cy="2482520"/>
          </a:xfrm>
          <a:prstGeom prst="rect">
            <a:avLst/>
          </a:prstGeom>
          <a:ln>
            <a:noFill/>
          </a:ln>
          <a:effectLst>
            <a:softEdge rad="112500"/>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a:t>Electrical Energy Use</a:t>
            </a:r>
          </a:p>
        </p:txBody>
      </p:sp>
      <p:sp>
        <p:nvSpPr>
          <p:cNvPr id="5123" name="Content Placeholder 2"/>
          <p:cNvSpPr>
            <a:spLocks noGrp="1"/>
          </p:cNvSpPr>
          <p:nvPr>
            <p:ph idx="1"/>
          </p:nvPr>
        </p:nvSpPr>
        <p:spPr>
          <a:xfrm>
            <a:off x="228600" y="914400"/>
            <a:ext cx="5181600" cy="5181600"/>
          </a:xfrm>
        </p:spPr>
        <p:txBody>
          <a:bodyPr/>
          <a:lstStyle/>
          <a:p>
            <a:pPr marL="457200" lvl="0" indent="-457200" algn="just">
              <a:buClrTx/>
              <a:buSzPct val="100000"/>
              <a:buNone/>
              <a:defRPr/>
            </a:pPr>
            <a:r>
              <a:rPr lang="en-US" b="1" dirty="0"/>
              <a:t>ELECTRICAL ENERGY USE (E)</a:t>
            </a:r>
          </a:p>
          <a:p>
            <a:pPr marL="457200" lvl="0" indent="-457200" algn="just">
              <a:buClr>
                <a:srgbClr val="3333CC"/>
              </a:buClr>
              <a:buSzPct val="80000"/>
              <a:buFont typeface="Wingdings" pitchFamily="2" charset="2"/>
              <a:buChar char="v"/>
              <a:defRPr/>
            </a:pPr>
            <a:r>
              <a:rPr lang="en-US" dirty="0"/>
              <a:t>amount of electricity used</a:t>
            </a:r>
          </a:p>
          <a:p>
            <a:pPr marL="457200" lvl="0" indent="-457200" algn="just">
              <a:buClr>
                <a:srgbClr val="3333CC"/>
              </a:buClr>
              <a:buSzPct val="80000"/>
              <a:buFont typeface="Wingdings" pitchFamily="2" charset="2"/>
              <a:buChar char="v"/>
              <a:defRPr/>
            </a:pPr>
            <a:r>
              <a:rPr lang="en-US" dirty="0"/>
              <a:t>measured in kilowatt-hours (kW</a:t>
            </a:r>
            <a:r>
              <a:rPr lang="en-US" dirty="0">
                <a:sym typeface="WP MathA"/>
              </a:rPr>
              <a:t></a:t>
            </a:r>
            <a:r>
              <a:rPr lang="en-US" dirty="0"/>
              <a:t>h)</a:t>
            </a:r>
          </a:p>
          <a:p>
            <a:pPr marL="457200" lvl="0" indent="-457200" algn="just">
              <a:buClr>
                <a:srgbClr val="3333CC"/>
              </a:buClr>
              <a:buSzPct val="80000"/>
              <a:buFont typeface="Wingdings" pitchFamily="2" charset="2"/>
              <a:buChar char="v"/>
              <a:defRPr/>
            </a:pPr>
            <a:r>
              <a:rPr lang="en-US" dirty="0"/>
              <a:t>another common unit is the joule (J)</a:t>
            </a:r>
          </a:p>
          <a:p>
            <a:pPr marL="457200" lvl="0" indent="-457200" algn="just">
              <a:buClr>
                <a:srgbClr val="3333CC"/>
              </a:buClr>
              <a:buSzPct val="80000"/>
              <a:buNone/>
              <a:defRPr/>
            </a:pPr>
            <a:endParaRPr lang="en-US" dirty="0"/>
          </a:p>
          <a:p>
            <a:pPr marL="457200" lvl="0" indent="-457200" algn="just">
              <a:buClr>
                <a:srgbClr val="3333CC"/>
              </a:buClr>
              <a:buSzPct val="80000"/>
              <a:buNone/>
              <a:defRPr/>
            </a:pPr>
            <a:r>
              <a:rPr lang="en-US" b="1" dirty="0"/>
              <a:t>NOTE!</a:t>
            </a:r>
          </a:p>
          <a:p>
            <a:pPr marL="0" lvl="0" indent="0" algn="just">
              <a:buClr>
                <a:srgbClr val="3333CC"/>
              </a:buClr>
              <a:buSzPct val="80000"/>
              <a:buNone/>
              <a:defRPr/>
            </a:pPr>
            <a:r>
              <a:rPr lang="en-US" dirty="0"/>
              <a:t>1 kW</a:t>
            </a:r>
            <a:r>
              <a:rPr lang="en-US" dirty="0">
                <a:sym typeface="WP MathA"/>
              </a:rPr>
              <a:t></a:t>
            </a:r>
            <a:r>
              <a:rPr lang="en-US" dirty="0"/>
              <a:t>h = 3.6 x 10</a:t>
            </a:r>
            <a:r>
              <a:rPr lang="en-US" baseline="30000" dirty="0"/>
              <a:t>6</a:t>
            </a:r>
            <a:r>
              <a:rPr lang="en-US" dirty="0"/>
              <a:t> J</a:t>
            </a:r>
          </a:p>
        </p:txBody>
      </p:sp>
      <p:sp>
        <p:nvSpPr>
          <p:cNvPr id="4" name="Date Placeholder 3"/>
          <p:cNvSpPr>
            <a:spLocks noGrp="1"/>
          </p:cNvSpPr>
          <p:nvPr>
            <p:ph type="dt" sz="quarter" idx="10"/>
          </p:nvPr>
        </p:nvSpPr>
        <p:spPr/>
        <p:txBody>
          <a:bodyPr/>
          <a:lstStyle/>
          <a:p>
            <a:pPr>
              <a:defRPr/>
            </a:pPr>
            <a:fld id="{57AE3501-7E54-4636-9886-E0591E4F8526}" type="datetime4">
              <a:rPr lang="en-US" smtClean="0"/>
              <a:t>November 17, 2016</a:t>
            </a:fld>
            <a:endParaRPr lang="en-US" dirty="0"/>
          </a:p>
        </p:txBody>
      </p:sp>
      <p:sp>
        <p:nvSpPr>
          <p:cNvPr id="5" name="Footer Placeholder 4"/>
          <p:cNvSpPr>
            <a:spLocks noGrp="1"/>
          </p:cNvSpPr>
          <p:nvPr>
            <p:ph type="ftr" sz="quarter" idx="11"/>
          </p:nvPr>
        </p:nvSpPr>
        <p:spPr/>
        <p:txBody>
          <a:bodyPr/>
          <a:lstStyle/>
          <a:p>
            <a:pPr>
              <a:defRPr/>
            </a:pPr>
            <a:r>
              <a:rPr lang="en-US" dirty="0"/>
              <a:t>1DPHYS - Electrical Power &amp; Efficiency</a:t>
            </a:r>
          </a:p>
        </p:txBody>
      </p:sp>
      <p:sp>
        <p:nvSpPr>
          <p:cNvPr id="6" name="Slide Number Placeholder 5"/>
          <p:cNvSpPr>
            <a:spLocks noGrp="1"/>
          </p:cNvSpPr>
          <p:nvPr>
            <p:ph type="sldNum" sz="quarter" idx="12"/>
          </p:nvPr>
        </p:nvSpPr>
        <p:spPr/>
        <p:txBody>
          <a:bodyPr/>
          <a:lstStyle/>
          <a:p>
            <a:pPr>
              <a:defRPr/>
            </a:pPr>
            <a:fld id="{1A175653-5492-4921-A724-7B0774A46E51}" type="slidenum">
              <a:rPr lang="en-US" smtClean="0"/>
              <a:pPr>
                <a:defRPr/>
              </a:pPr>
              <a:t>4</a:t>
            </a:fld>
            <a:endParaRPr lang="en-US" dirty="0"/>
          </a:p>
        </p:txBody>
      </p:sp>
      <p:pic>
        <p:nvPicPr>
          <p:cNvPr id="9" name="Picture 8" descr="electric-meter.jpg"/>
          <p:cNvPicPr>
            <a:picLocks noChangeAspect="1"/>
          </p:cNvPicPr>
          <p:nvPr/>
        </p:nvPicPr>
        <p:blipFill>
          <a:blip r:embed="rId2" cstate="print"/>
          <a:stretch>
            <a:fillRect/>
          </a:stretch>
        </p:blipFill>
        <p:spPr>
          <a:xfrm>
            <a:off x="5638800" y="914400"/>
            <a:ext cx="3291840" cy="2193913"/>
          </a:xfrm>
          <a:prstGeom prst="rect">
            <a:avLst/>
          </a:prstGeom>
          <a:ln>
            <a:noFill/>
          </a:ln>
          <a:effectLst>
            <a:softEdge rad="112500"/>
          </a:effectLst>
        </p:spPr>
      </p:pic>
      <p:pic>
        <p:nvPicPr>
          <p:cNvPr id="10" name="Picture 9" descr="smart-electricity-meter.jpg"/>
          <p:cNvPicPr>
            <a:picLocks noChangeAspect="1"/>
          </p:cNvPicPr>
          <p:nvPr/>
        </p:nvPicPr>
        <p:blipFill>
          <a:blip r:embed="rId3" cstate="print"/>
          <a:stretch>
            <a:fillRect/>
          </a:stretch>
        </p:blipFill>
        <p:spPr>
          <a:xfrm>
            <a:off x="5638800" y="3200400"/>
            <a:ext cx="3291840" cy="2482520"/>
          </a:xfrm>
          <a:prstGeom prst="rect">
            <a:avLst/>
          </a:prstGeom>
          <a:ln>
            <a:noFill/>
          </a:ln>
          <a:effectLst>
            <a:softEdge rad="112500"/>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a:t>Electrical Energy Use</a:t>
            </a:r>
          </a:p>
        </p:txBody>
      </p:sp>
      <p:sp>
        <p:nvSpPr>
          <p:cNvPr id="5123" name="Content Placeholder 2"/>
          <p:cNvSpPr>
            <a:spLocks noGrp="1"/>
          </p:cNvSpPr>
          <p:nvPr>
            <p:ph idx="1"/>
          </p:nvPr>
        </p:nvSpPr>
        <p:spPr>
          <a:xfrm>
            <a:off x="228600" y="914400"/>
            <a:ext cx="5181600" cy="5181600"/>
          </a:xfrm>
        </p:spPr>
        <p:txBody>
          <a:bodyPr/>
          <a:lstStyle/>
          <a:p>
            <a:pPr marL="0" indent="0" algn="just">
              <a:buNone/>
            </a:pPr>
            <a:r>
              <a:rPr lang="en-US" b="1" i="1" dirty="0"/>
              <a:t>NOTE!</a:t>
            </a:r>
          </a:p>
          <a:p>
            <a:pPr marL="0" indent="0" algn="just">
              <a:buNone/>
            </a:pPr>
            <a:r>
              <a:rPr lang="en-US" i="1" dirty="0"/>
              <a:t>We often think of how we can generate more electrical energy rather than thinking of ways that we can conserve it.  An average Canadian family consumes over 16000 </a:t>
            </a:r>
            <a:r>
              <a:rPr lang="en-US" i="1" dirty="0">
                <a:sym typeface="WP MathA"/>
              </a:rPr>
              <a:t>kWh of electrical energy in one year.  That is a staggering amount of energy!</a:t>
            </a:r>
            <a:endParaRPr lang="en-US" dirty="0">
              <a:solidFill>
                <a:srgbClr val="FF0000"/>
              </a:solidFill>
            </a:endParaRPr>
          </a:p>
        </p:txBody>
      </p:sp>
      <p:sp>
        <p:nvSpPr>
          <p:cNvPr id="4" name="Date Placeholder 3"/>
          <p:cNvSpPr>
            <a:spLocks noGrp="1"/>
          </p:cNvSpPr>
          <p:nvPr>
            <p:ph type="dt" sz="quarter" idx="10"/>
          </p:nvPr>
        </p:nvSpPr>
        <p:spPr/>
        <p:txBody>
          <a:bodyPr/>
          <a:lstStyle/>
          <a:p>
            <a:pPr>
              <a:defRPr/>
            </a:pPr>
            <a:fld id="{AB398AE7-DC85-4DDF-9E38-50771C77FC9D}" type="datetime4">
              <a:rPr lang="en-US" smtClean="0"/>
              <a:t>November 17, 2016</a:t>
            </a:fld>
            <a:endParaRPr lang="en-US" dirty="0"/>
          </a:p>
        </p:txBody>
      </p:sp>
      <p:sp>
        <p:nvSpPr>
          <p:cNvPr id="5" name="Footer Placeholder 4"/>
          <p:cNvSpPr>
            <a:spLocks noGrp="1"/>
          </p:cNvSpPr>
          <p:nvPr>
            <p:ph type="ftr" sz="quarter" idx="11"/>
          </p:nvPr>
        </p:nvSpPr>
        <p:spPr/>
        <p:txBody>
          <a:bodyPr/>
          <a:lstStyle/>
          <a:p>
            <a:pPr>
              <a:defRPr/>
            </a:pPr>
            <a:r>
              <a:rPr lang="en-US" dirty="0"/>
              <a:t>1DPHYS - Electrical Power &amp; Efficiency</a:t>
            </a:r>
          </a:p>
        </p:txBody>
      </p:sp>
      <p:sp>
        <p:nvSpPr>
          <p:cNvPr id="6" name="Slide Number Placeholder 5"/>
          <p:cNvSpPr>
            <a:spLocks noGrp="1"/>
          </p:cNvSpPr>
          <p:nvPr>
            <p:ph type="sldNum" sz="quarter" idx="12"/>
          </p:nvPr>
        </p:nvSpPr>
        <p:spPr/>
        <p:txBody>
          <a:bodyPr/>
          <a:lstStyle/>
          <a:p>
            <a:pPr>
              <a:defRPr/>
            </a:pPr>
            <a:fld id="{1A175653-5492-4921-A724-7B0774A46E51}" type="slidenum">
              <a:rPr lang="en-US" smtClean="0"/>
              <a:pPr>
                <a:defRPr/>
              </a:pPr>
              <a:t>5</a:t>
            </a:fld>
            <a:endParaRPr lang="en-US" dirty="0"/>
          </a:p>
        </p:txBody>
      </p:sp>
      <p:pic>
        <p:nvPicPr>
          <p:cNvPr id="9" name="Picture 8" descr="electric-meter.jpg"/>
          <p:cNvPicPr>
            <a:picLocks noChangeAspect="1"/>
          </p:cNvPicPr>
          <p:nvPr/>
        </p:nvPicPr>
        <p:blipFill>
          <a:blip r:embed="rId2" cstate="print"/>
          <a:stretch>
            <a:fillRect/>
          </a:stretch>
        </p:blipFill>
        <p:spPr>
          <a:xfrm>
            <a:off x="5638800" y="914400"/>
            <a:ext cx="3291840" cy="2193913"/>
          </a:xfrm>
          <a:prstGeom prst="rect">
            <a:avLst/>
          </a:prstGeom>
          <a:ln>
            <a:noFill/>
          </a:ln>
          <a:effectLst>
            <a:softEdge rad="112500"/>
          </a:effectLst>
        </p:spPr>
      </p:pic>
      <p:pic>
        <p:nvPicPr>
          <p:cNvPr id="10" name="Picture 9" descr="smart-electricity-meter.jpg"/>
          <p:cNvPicPr>
            <a:picLocks noChangeAspect="1"/>
          </p:cNvPicPr>
          <p:nvPr/>
        </p:nvPicPr>
        <p:blipFill>
          <a:blip r:embed="rId3" cstate="print"/>
          <a:stretch>
            <a:fillRect/>
          </a:stretch>
        </p:blipFill>
        <p:spPr>
          <a:xfrm>
            <a:off x="5638800" y="3200400"/>
            <a:ext cx="3291840" cy="2482520"/>
          </a:xfrm>
          <a:prstGeom prst="rect">
            <a:avLst/>
          </a:prstGeom>
          <a:ln>
            <a:noFill/>
          </a:ln>
          <a:effectLst>
            <a:softEdge rad="112500"/>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a:t>Calculating the Amount of Energy Used</a:t>
            </a:r>
          </a:p>
        </p:txBody>
      </p:sp>
      <p:sp>
        <p:nvSpPr>
          <p:cNvPr id="5123" name="Content Placeholder 2"/>
          <p:cNvSpPr>
            <a:spLocks noGrp="1"/>
          </p:cNvSpPr>
          <p:nvPr>
            <p:ph idx="1"/>
          </p:nvPr>
        </p:nvSpPr>
        <p:spPr>
          <a:xfrm>
            <a:off x="228600" y="914400"/>
            <a:ext cx="8686800" cy="5181600"/>
          </a:xfrm>
        </p:spPr>
        <p:txBody>
          <a:bodyPr/>
          <a:lstStyle/>
          <a:p>
            <a:pPr marL="0" indent="0" algn="just">
              <a:buClrTx/>
              <a:buSzPct val="100000"/>
              <a:buNone/>
              <a:tabLst>
                <a:tab pos="457200" algn="l"/>
                <a:tab pos="914400" algn="l"/>
              </a:tabLst>
              <a:defRPr/>
            </a:pPr>
            <a:r>
              <a:rPr lang="en-US" i="1" dirty="0"/>
              <a:t>To calculate how much energy is used (kW</a:t>
            </a:r>
            <a:r>
              <a:rPr lang="en-US" i="1" dirty="0">
                <a:sym typeface="WP MathA"/>
              </a:rPr>
              <a:t></a:t>
            </a:r>
            <a:r>
              <a:rPr lang="en-US" i="1" dirty="0"/>
              <a:t>h) by an electrical device, you need to know:</a:t>
            </a:r>
          </a:p>
          <a:p>
            <a:pPr marL="0" indent="0" algn="just">
              <a:buClrTx/>
              <a:buSzPct val="100000"/>
              <a:buNone/>
              <a:tabLst>
                <a:tab pos="457200" algn="l"/>
                <a:tab pos="914400" algn="l"/>
              </a:tabLst>
              <a:defRPr/>
            </a:pPr>
            <a:endParaRPr lang="en-US" i="1" dirty="0"/>
          </a:p>
          <a:p>
            <a:pPr marL="0" indent="0" algn="just">
              <a:buClrTx/>
              <a:buSzPct val="100000"/>
              <a:buNone/>
              <a:tabLst>
                <a:tab pos="457200" algn="l"/>
                <a:tab pos="914400" algn="l"/>
                <a:tab pos="1371600" algn="l"/>
              </a:tabLst>
              <a:defRPr/>
            </a:pPr>
            <a:r>
              <a:rPr lang="en-US" i="1" dirty="0">
                <a:sym typeface="WP IconicSymbolsA"/>
              </a:rPr>
              <a:t>	</a:t>
            </a:r>
            <a:r>
              <a:rPr lang="en-US" i="1" dirty="0"/>
              <a:t>	the power rating (kW) of the device and</a:t>
            </a:r>
          </a:p>
          <a:p>
            <a:pPr marL="0" indent="0" algn="just">
              <a:buClrTx/>
              <a:buSzPct val="100000"/>
              <a:buNone/>
              <a:tabLst>
                <a:tab pos="457200" algn="l"/>
                <a:tab pos="914400" algn="l"/>
                <a:tab pos="1371600" algn="l"/>
              </a:tabLst>
              <a:defRPr/>
            </a:pPr>
            <a:r>
              <a:rPr lang="en-US" i="1" dirty="0">
                <a:sym typeface="WP IconicSymbolsA"/>
              </a:rPr>
              <a:t>		</a:t>
            </a:r>
            <a:r>
              <a:rPr lang="en-US" i="1" dirty="0"/>
              <a:t>how long it is used (h).</a:t>
            </a:r>
          </a:p>
          <a:p>
            <a:pPr marL="0" indent="0" algn="just">
              <a:buClrTx/>
              <a:buSzPct val="100000"/>
              <a:buNone/>
              <a:tabLst>
                <a:tab pos="457200" algn="l"/>
                <a:tab pos="914400" algn="l"/>
              </a:tabLst>
              <a:defRPr/>
            </a:pPr>
            <a:endParaRPr lang="en-US" i="1" dirty="0"/>
          </a:p>
          <a:p>
            <a:pPr marL="0" indent="0" algn="just">
              <a:buClrTx/>
              <a:buSzPct val="100000"/>
              <a:buNone/>
              <a:tabLst>
                <a:tab pos="457200" algn="l"/>
                <a:tab pos="914400" algn="l"/>
              </a:tabLst>
              <a:defRPr/>
            </a:pPr>
            <a:r>
              <a:rPr lang="en-US" b="1" i="1" dirty="0"/>
              <a:t>NOTE!</a:t>
            </a:r>
          </a:p>
          <a:p>
            <a:pPr marL="0" indent="0" algn="just">
              <a:buClrTx/>
              <a:buSzPct val="100000"/>
              <a:buNone/>
              <a:tabLst>
                <a:tab pos="457200" algn="l"/>
                <a:tab pos="914400" algn="l"/>
              </a:tabLst>
              <a:defRPr/>
            </a:pPr>
            <a:r>
              <a:rPr lang="en-US" i="1" dirty="0"/>
              <a:t>If the power rating is given in watts, you will have to convert this value into kilowatts.</a:t>
            </a:r>
            <a:endParaRPr lang="en-US" dirty="0"/>
          </a:p>
        </p:txBody>
      </p:sp>
      <p:sp>
        <p:nvSpPr>
          <p:cNvPr id="4" name="Date Placeholder 3"/>
          <p:cNvSpPr>
            <a:spLocks noGrp="1"/>
          </p:cNvSpPr>
          <p:nvPr>
            <p:ph type="dt" sz="quarter" idx="10"/>
          </p:nvPr>
        </p:nvSpPr>
        <p:spPr/>
        <p:txBody>
          <a:bodyPr/>
          <a:lstStyle/>
          <a:p>
            <a:pPr>
              <a:defRPr/>
            </a:pPr>
            <a:fld id="{507B8139-632C-4EF2-A6FD-F24AF6674ABE}" type="datetime4">
              <a:rPr lang="en-US" smtClean="0"/>
              <a:t>November 17, 2016</a:t>
            </a:fld>
            <a:endParaRPr lang="en-US" dirty="0"/>
          </a:p>
        </p:txBody>
      </p:sp>
      <p:sp>
        <p:nvSpPr>
          <p:cNvPr id="5" name="Footer Placeholder 4"/>
          <p:cNvSpPr>
            <a:spLocks noGrp="1"/>
          </p:cNvSpPr>
          <p:nvPr>
            <p:ph type="ftr" sz="quarter" idx="11"/>
          </p:nvPr>
        </p:nvSpPr>
        <p:spPr/>
        <p:txBody>
          <a:bodyPr/>
          <a:lstStyle/>
          <a:p>
            <a:pPr>
              <a:defRPr/>
            </a:pPr>
            <a:r>
              <a:rPr lang="en-US" dirty="0"/>
              <a:t>1DPHYS - Electrical Power &amp; Efficiency</a:t>
            </a:r>
          </a:p>
        </p:txBody>
      </p:sp>
      <p:sp>
        <p:nvSpPr>
          <p:cNvPr id="6" name="Slide Number Placeholder 5"/>
          <p:cNvSpPr>
            <a:spLocks noGrp="1"/>
          </p:cNvSpPr>
          <p:nvPr>
            <p:ph type="sldNum" sz="quarter" idx="12"/>
          </p:nvPr>
        </p:nvSpPr>
        <p:spPr/>
        <p:txBody>
          <a:bodyPr/>
          <a:lstStyle/>
          <a:p>
            <a:pPr>
              <a:defRPr/>
            </a:pPr>
            <a:fld id="{1A175653-5492-4921-A724-7B0774A46E51}" type="slidenum">
              <a:rPr lang="en-US" smtClean="0"/>
              <a:pPr>
                <a:defRPr/>
              </a:pPr>
              <a:t>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1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a:t>Calculating the Amount of Energy Used</a:t>
            </a:r>
          </a:p>
        </p:txBody>
      </p:sp>
      <p:sp>
        <p:nvSpPr>
          <p:cNvPr id="5123" name="Content Placeholder 2"/>
          <p:cNvSpPr>
            <a:spLocks noGrp="1"/>
          </p:cNvSpPr>
          <p:nvPr>
            <p:ph idx="1"/>
          </p:nvPr>
        </p:nvSpPr>
        <p:spPr>
          <a:xfrm>
            <a:off x="228600" y="914400"/>
            <a:ext cx="8686800" cy="5181600"/>
          </a:xfrm>
        </p:spPr>
        <p:txBody>
          <a:bodyPr/>
          <a:lstStyle/>
          <a:p>
            <a:pPr marL="457200" lvl="0" indent="-457200" algn="just">
              <a:buClrTx/>
              <a:buSzPct val="100000"/>
              <a:buNone/>
              <a:defRPr/>
            </a:pPr>
            <a:r>
              <a:rPr lang="en-US" b="1" dirty="0"/>
              <a:t>ENERGY USED</a:t>
            </a:r>
          </a:p>
          <a:p>
            <a:pPr marL="457200" lvl="0" indent="-457200" algn="just">
              <a:buClrTx/>
              <a:buSzPct val="100000"/>
              <a:buNone/>
              <a:defRPr/>
            </a:pPr>
            <a:endParaRPr lang="en-US" b="1" dirty="0"/>
          </a:p>
          <a:p>
            <a:pPr marL="457200" lvl="0" indent="-457200" algn="just">
              <a:buClrTx/>
              <a:buSzPct val="100000"/>
              <a:buNone/>
              <a:defRPr/>
            </a:pPr>
            <a:endParaRPr lang="en-US" dirty="0"/>
          </a:p>
          <a:p>
            <a:pPr marL="0" indent="0" algn="just">
              <a:buNone/>
            </a:pPr>
            <a:endParaRPr lang="en-US" dirty="0"/>
          </a:p>
          <a:p>
            <a:pPr marL="0" indent="0" algn="just">
              <a:buNone/>
              <a:tabLst>
                <a:tab pos="914400" algn="l"/>
                <a:tab pos="1371600" algn="l"/>
              </a:tabLst>
            </a:pPr>
            <a:r>
              <a:rPr lang="en-US" dirty="0"/>
              <a:t>where	E</a:t>
            </a:r>
            <a:r>
              <a:rPr lang="en-US" dirty="0">
                <a:sym typeface="WP Greek Century"/>
              </a:rPr>
              <a:t>	is the energy used (</a:t>
            </a:r>
            <a:r>
              <a:rPr lang="en-US" dirty="0">
                <a:sym typeface="WP MathA"/>
              </a:rPr>
              <a:t>kWh</a:t>
            </a:r>
            <a:r>
              <a:rPr lang="en-US" dirty="0">
                <a:sym typeface="WP Greek Century"/>
              </a:rPr>
              <a:t>)</a:t>
            </a:r>
          </a:p>
          <a:p>
            <a:pPr marL="0" indent="0" algn="just">
              <a:buNone/>
              <a:tabLst>
                <a:tab pos="914400" algn="l"/>
                <a:tab pos="1371600" algn="l"/>
              </a:tabLst>
            </a:pPr>
            <a:r>
              <a:rPr lang="en-US" dirty="0">
                <a:sym typeface="WP Greek Century"/>
              </a:rPr>
              <a:t>	P	is the power rating of the device (kW)      E=Pt   P=E/t   t=E/P</a:t>
            </a:r>
          </a:p>
          <a:p>
            <a:pPr marL="0" indent="0" algn="just">
              <a:buNone/>
              <a:tabLst>
                <a:tab pos="914400" algn="l"/>
                <a:tab pos="1371600" algn="l"/>
              </a:tabLst>
            </a:pPr>
            <a:r>
              <a:rPr lang="en-US" dirty="0"/>
              <a:t>	t	is the time the device is used (h</a:t>
            </a:r>
            <a:r>
              <a:rPr lang="en-US" dirty="0">
                <a:sym typeface="WP Greek Century"/>
              </a:rPr>
              <a:t>)</a:t>
            </a:r>
          </a:p>
          <a:p>
            <a:pPr marL="0" indent="0" algn="just">
              <a:buNone/>
              <a:tabLst>
                <a:tab pos="914400" algn="l"/>
                <a:tab pos="1262063" algn="l"/>
              </a:tabLst>
            </a:pPr>
            <a:endParaRPr lang="en-US" dirty="0">
              <a:sym typeface="WP Greek Century"/>
            </a:endParaRPr>
          </a:p>
          <a:p>
            <a:pPr marL="0" indent="0" algn="just">
              <a:buNone/>
              <a:tabLst>
                <a:tab pos="914400" algn="l"/>
                <a:tab pos="1262063" algn="l"/>
              </a:tabLst>
            </a:pPr>
            <a:r>
              <a:rPr lang="en-US" b="1" dirty="0">
                <a:sym typeface="WP Greek Century"/>
              </a:rPr>
              <a:t>RECALL:  </a:t>
            </a:r>
            <a:r>
              <a:rPr lang="en-US" dirty="0">
                <a:sym typeface="WP Greek Century"/>
              </a:rPr>
              <a:t>1 kW = 1000 W</a:t>
            </a:r>
            <a:endParaRPr lang="en-US" dirty="0"/>
          </a:p>
        </p:txBody>
      </p:sp>
      <p:sp>
        <p:nvSpPr>
          <p:cNvPr id="4" name="Date Placeholder 3"/>
          <p:cNvSpPr>
            <a:spLocks noGrp="1"/>
          </p:cNvSpPr>
          <p:nvPr>
            <p:ph type="dt" sz="quarter" idx="10"/>
          </p:nvPr>
        </p:nvSpPr>
        <p:spPr/>
        <p:txBody>
          <a:bodyPr/>
          <a:lstStyle/>
          <a:p>
            <a:pPr>
              <a:defRPr/>
            </a:pPr>
            <a:fld id="{DD24B258-9E96-4D3F-B7CC-2C03D160E366}" type="datetime4">
              <a:rPr lang="en-US" smtClean="0"/>
              <a:t>November 17, 2016</a:t>
            </a:fld>
            <a:endParaRPr lang="en-US" dirty="0"/>
          </a:p>
        </p:txBody>
      </p:sp>
      <p:sp>
        <p:nvSpPr>
          <p:cNvPr id="5" name="Footer Placeholder 4"/>
          <p:cNvSpPr>
            <a:spLocks noGrp="1"/>
          </p:cNvSpPr>
          <p:nvPr>
            <p:ph type="ftr" sz="quarter" idx="11"/>
          </p:nvPr>
        </p:nvSpPr>
        <p:spPr/>
        <p:txBody>
          <a:bodyPr/>
          <a:lstStyle/>
          <a:p>
            <a:pPr>
              <a:defRPr/>
            </a:pPr>
            <a:r>
              <a:rPr lang="en-US" dirty="0"/>
              <a:t>1DPHYS - Electrical Power &amp; Efficiency</a:t>
            </a:r>
          </a:p>
        </p:txBody>
      </p:sp>
      <p:sp>
        <p:nvSpPr>
          <p:cNvPr id="6" name="Slide Number Placeholder 5"/>
          <p:cNvSpPr>
            <a:spLocks noGrp="1"/>
          </p:cNvSpPr>
          <p:nvPr>
            <p:ph type="sldNum" sz="quarter" idx="12"/>
          </p:nvPr>
        </p:nvSpPr>
        <p:spPr/>
        <p:txBody>
          <a:bodyPr/>
          <a:lstStyle/>
          <a:p>
            <a:pPr>
              <a:defRPr/>
            </a:pPr>
            <a:fld id="{1A175653-5492-4921-A724-7B0774A46E51}" type="slidenum">
              <a:rPr lang="en-US" smtClean="0"/>
              <a:pPr>
                <a:defRPr/>
              </a:pPr>
              <a:t>7</a:t>
            </a:fld>
            <a:endParaRPr lang="en-US" dirty="0"/>
          </a:p>
        </p:txBody>
      </p:sp>
      <p:graphicFrame>
        <p:nvGraphicFramePr>
          <p:cNvPr id="9" name="Table 8"/>
          <p:cNvGraphicFramePr>
            <a:graphicFrameLocks noGrp="1"/>
          </p:cNvGraphicFramePr>
          <p:nvPr/>
        </p:nvGraphicFramePr>
        <p:xfrm>
          <a:off x="1219200" y="1524000"/>
          <a:ext cx="1143000" cy="579120"/>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val="20000"/>
                    </a:ext>
                  </a:extLst>
                </a:gridCol>
              </a:tblGrid>
              <a:tr h="457200">
                <a:tc>
                  <a:txBody>
                    <a:bodyPr/>
                    <a:lstStyle/>
                    <a:p>
                      <a:r>
                        <a:rPr lang="en-US" sz="2000" b="0" dirty="0">
                          <a:solidFill>
                            <a:schemeClr val="tx1"/>
                          </a:solidFill>
                        </a:rPr>
                        <a:t> E = Pt</a:t>
                      </a:r>
                    </a:p>
                  </a:txBody>
                  <a:tcPr marL="137160" marR="137160"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23554" name="Object 2"/>
          <p:cNvGraphicFramePr>
            <a:graphicFrameLocks noChangeAspect="1"/>
          </p:cNvGraphicFramePr>
          <p:nvPr/>
        </p:nvGraphicFramePr>
        <p:xfrm>
          <a:off x="6705600" y="1066800"/>
          <a:ext cx="1817688" cy="1603375"/>
        </p:xfrm>
        <a:graphic>
          <a:graphicData uri="http://schemas.openxmlformats.org/presentationml/2006/ole">
            <mc:AlternateContent xmlns:mc="http://schemas.openxmlformats.org/markup-compatibility/2006">
              <mc:Choice xmlns:v="urn:schemas-microsoft-com:vml" Requires="v">
                <p:oleObj spid="_x0000_s20488" name="Drawing" r:id="rId3" imgW="2621160" imgH="2309040" progId="Presentations.Drawing.12">
                  <p:embed/>
                </p:oleObj>
              </mc:Choice>
              <mc:Fallback>
                <p:oleObj name="Drawing" r:id="rId3" imgW="2621160" imgH="2309040" progId="Presentations.Drawing.1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05600" y="1066800"/>
                        <a:ext cx="1817688" cy="160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a:t>Calculating the Amount of Energy Used</a:t>
            </a:r>
          </a:p>
        </p:txBody>
      </p:sp>
      <p:sp>
        <p:nvSpPr>
          <p:cNvPr id="5123" name="Content Placeholder 2"/>
          <p:cNvSpPr>
            <a:spLocks noGrp="1"/>
          </p:cNvSpPr>
          <p:nvPr>
            <p:ph idx="1"/>
          </p:nvPr>
        </p:nvSpPr>
        <p:spPr/>
        <p:txBody>
          <a:bodyPr/>
          <a:lstStyle/>
          <a:p>
            <a:pPr marL="457200" lvl="0" indent="-457200" algn="just">
              <a:buClrTx/>
              <a:buSzPct val="100000"/>
              <a:buNone/>
              <a:defRPr/>
            </a:pPr>
            <a:r>
              <a:rPr lang="en-US" b="1" dirty="0"/>
              <a:t>PRACTICE</a:t>
            </a:r>
          </a:p>
          <a:p>
            <a:pPr marL="461963" lvl="0" indent="-461963" algn="just">
              <a:buClr>
                <a:srgbClr val="3333CC"/>
              </a:buClr>
              <a:buSzPct val="80000"/>
              <a:buNone/>
              <a:defRPr/>
            </a:pPr>
            <a:r>
              <a:rPr lang="en-US" dirty="0"/>
              <a:t>1.	The power rating of a microwave oven is 0.8 kW.  If the oven is used for 0.5 h, how much electrical energy is used?</a:t>
            </a:r>
          </a:p>
          <a:p>
            <a:pPr marL="461963" lvl="0" indent="-461963" algn="just">
              <a:buClr>
                <a:srgbClr val="3333CC"/>
              </a:buClr>
              <a:buSzPct val="80000"/>
              <a:buNone/>
              <a:defRPr/>
            </a:pPr>
            <a:endParaRPr lang="en-US" dirty="0"/>
          </a:p>
          <a:p>
            <a:pPr marL="461963" lvl="0" indent="-461963" algn="just">
              <a:buClr>
                <a:srgbClr val="3333CC"/>
              </a:buClr>
              <a:buSzPct val="80000"/>
              <a:buNone/>
              <a:defRPr/>
            </a:pPr>
            <a:r>
              <a:rPr lang="en-US" dirty="0"/>
              <a:t>	</a:t>
            </a:r>
            <a:r>
              <a:rPr lang="en-US" dirty="0">
                <a:solidFill>
                  <a:srgbClr val="FF0000"/>
                </a:solidFill>
              </a:rPr>
              <a:t>E = 0.40 kW</a:t>
            </a:r>
            <a:r>
              <a:rPr lang="en-US" dirty="0">
                <a:solidFill>
                  <a:srgbClr val="FF0000"/>
                </a:solidFill>
                <a:sym typeface="WP MathA"/>
              </a:rPr>
              <a:t></a:t>
            </a:r>
            <a:r>
              <a:rPr lang="en-US" dirty="0">
                <a:solidFill>
                  <a:srgbClr val="FF0000"/>
                </a:solidFill>
              </a:rPr>
              <a:t>h</a:t>
            </a:r>
            <a:endParaRPr lang="en-US" dirty="0">
              <a:sym typeface="WP Greek Century"/>
            </a:endParaRPr>
          </a:p>
        </p:txBody>
      </p:sp>
      <p:sp>
        <p:nvSpPr>
          <p:cNvPr id="4" name="Date Placeholder 3"/>
          <p:cNvSpPr>
            <a:spLocks noGrp="1"/>
          </p:cNvSpPr>
          <p:nvPr>
            <p:ph type="dt" sz="quarter" idx="10"/>
          </p:nvPr>
        </p:nvSpPr>
        <p:spPr/>
        <p:txBody>
          <a:bodyPr/>
          <a:lstStyle/>
          <a:p>
            <a:pPr>
              <a:defRPr/>
            </a:pPr>
            <a:fld id="{7F66372C-F352-4CA7-B6C9-7C2EF9201F35}" type="datetime4">
              <a:rPr lang="en-US" smtClean="0"/>
              <a:t>November 17, 2016</a:t>
            </a:fld>
            <a:endParaRPr lang="en-US" dirty="0"/>
          </a:p>
        </p:txBody>
      </p:sp>
      <p:sp>
        <p:nvSpPr>
          <p:cNvPr id="5" name="Footer Placeholder 4"/>
          <p:cNvSpPr>
            <a:spLocks noGrp="1"/>
          </p:cNvSpPr>
          <p:nvPr>
            <p:ph type="ftr" sz="quarter" idx="11"/>
          </p:nvPr>
        </p:nvSpPr>
        <p:spPr/>
        <p:txBody>
          <a:bodyPr/>
          <a:lstStyle/>
          <a:p>
            <a:pPr>
              <a:defRPr/>
            </a:pPr>
            <a:r>
              <a:rPr lang="en-US" dirty="0"/>
              <a:t>1DPHYS - Electrical Power &amp; Efficiency</a:t>
            </a:r>
          </a:p>
        </p:txBody>
      </p:sp>
      <p:sp>
        <p:nvSpPr>
          <p:cNvPr id="6" name="Slide Number Placeholder 5"/>
          <p:cNvSpPr>
            <a:spLocks noGrp="1"/>
          </p:cNvSpPr>
          <p:nvPr>
            <p:ph type="sldNum" sz="quarter" idx="12"/>
          </p:nvPr>
        </p:nvSpPr>
        <p:spPr/>
        <p:txBody>
          <a:bodyPr/>
          <a:lstStyle/>
          <a:p>
            <a:pPr>
              <a:defRPr/>
            </a:pPr>
            <a:fld id="{1A175653-5492-4921-A724-7B0774A46E51}" type="slidenum">
              <a:rPr lang="en-US" smtClean="0"/>
              <a:pPr>
                <a:defRPr/>
              </a:pPr>
              <a:t>8</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dified Theme">
  <a:themeElements>
    <a:clrScheme name="Office Theme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Theme">
      <a:majorFont>
        <a:latin typeface="Tahoma"/>
        <a:ea typeface=""/>
        <a:cs typeface=""/>
      </a:majorFont>
      <a:minorFont>
        <a:latin typeface="Tahoma"/>
        <a:ea typeface=""/>
        <a:cs typeface=""/>
      </a:minorFont>
    </a:fontScheme>
    <a:fmtScheme name="Bubbles">
      <a:fillStyleLst>
        <a:solidFill>
          <a:schemeClr val="phClr"/>
        </a:solidFill>
        <a:gradFill rotWithShape="1">
          <a:gsLst>
            <a:gs pos="0">
              <a:schemeClr val="phClr">
                <a:tint val="50000"/>
                <a:alpha val="85000"/>
                <a:satMod val="150000"/>
              </a:schemeClr>
            </a:gs>
            <a:gs pos="35000">
              <a:schemeClr val="phClr">
                <a:tint val="70000"/>
                <a:shade val="90000"/>
                <a:alpha val="85000"/>
                <a:satMod val="200000"/>
              </a:schemeClr>
            </a:gs>
            <a:gs pos="100000">
              <a:schemeClr val="phClr">
                <a:tint val="90000"/>
                <a:shade val="100000"/>
                <a:alpha val="85000"/>
                <a:satMod val="250000"/>
              </a:schemeClr>
            </a:gs>
          </a:gsLst>
          <a:lin ang="0" scaled="1"/>
        </a:gradFill>
        <a:gradFill rotWithShape="1">
          <a:gsLst>
            <a:gs pos="0">
              <a:schemeClr val="phClr">
                <a:shade val="40000"/>
                <a:satMod val="115000"/>
              </a:schemeClr>
            </a:gs>
            <a:gs pos="80000">
              <a:schemeClr val="phClr">
                <a:shade val="90000"/>
                <a:satMod val="130000"/>
              </a:schemeClr>
            </a:gs>
            <a:gs pos="100000">
              <a:schemeClr val="phClr">
                <a:shade val="100000"/>
                <a:satMod val="150000"/>
              </a:schemeClr>
            </a:gs>
          </a:gsLst>
          <a:lin ang="7800000" scaled="0"/>
        </a:gradFill>
      </a:fillStyleLst>
      <a:lnStyleLst>
        <a:ln w="25400" cap="flat" cmpd="sng" algn="ctr">
          <a:solidFill>
            <a:schemeClr val="phClr">
              <a:shade val="95000"/>
              <a:satMod val="105000"/>
            </a:schemeClr>
          </a:solidFill>
          <a:prstDash val="solid"/>
        </a:ln>
        <a:ln w="44450" cap="flat" cmpd="sng" algn="ctr">
          <a:solidFill>
            <a:schemeClr val="phClr">
              <a:alpha val="80000"/>
              <a:satMod val="110000"/>
            </a:schemeClr>
          </a:solidFill>
          <a:prstDash val="solid"/>
        </a:ln>
        <a:ln w="63500" cap="flat" cmpd="sng" algn="ctr">
          <a:solidFill>
            <a:schemeClr val="phClr">
              <a:alpha val="80000"/>
              <a:satMod val="115000"/>
            </a:schemeClr>
          </a:solidFill>
          <a:prstDash val="solid"/>
        </a:ln>
      </a:lnStyleLst>
      <a:effectStyleLst>
        <a:effectStyle>
          <a:effectLst>
            <a:innerShdw blurRad="50800" dist="25400" dir="13500000">
              <a:srgbClr val="FFFFFF">
                <a:alpha val="75000"/>
              </a:srgbClr>
            </a:innerShdw>
          </a:effectLst>
        </a:effectStyle>
        <a:effectStyle>
          <a:effectLst>
            <a:innerShdw blurRad="76200" dist="25400" dir="13500000">
              <a:srgbClr val="FFFFFF">
                <a:alpha val="75000"/>
              </a:srgbClr>
            </a:innerShdw>
            <a:reflection blurRad="63500" stA="35000" endPos="35000" dist="12700" dir="5400000" sy="-100000" rotWithShape="0"/>
          </a:effectLst>
        </a:effectStyle>
        <a:effectStyle>
          <a:effectLst>
            <a:reflection blurRad="63500" stA="35000" endPos="35000" dist="12700" dir="5400000" sy="-100000" rotWithShape="0"/>
          </a:effectLst>
          <a:scene3d>
            <a:camera prst="orthographicFront">
              <a:rot lat="0" lon="0" rev="0"/>
            </a:camera>
            <a:lightRig rig="balanced" dir="bl">
              <a:rot lat="0" lon="0" rev="7800000"/>
            </a:lightRig>
          </a:scene3d>
          <a:sp3d prstMaterial="translucentPowder">
            <a:bevelT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Office Theme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Office Theme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Modified Theme</Template>
  <TotalTime>5622</TotalTime>
  <Words>1353</Words>
  <Application>Microsoft Office PowerPoint</Application>
  <PresentationFormat>On-screen Show (4:3)</PresentationFormat>
  <Paragraphs>255</Paragraphs>
  <Slides>31</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31</vt:i4>
      </vt:variant>
    </vt:vector>
  </HeadingPairs>
  <TitlesOfParts>
    <vt:vector size="41" baseType="lpstr">
      <vt:lpstr>Arial</vt:lpstr>
      <vt:lpstr>Calibri</vt:lpstr>
      <vt:lpstr>Tahoma</vt:lpstr>
      <vt:lpstr>Wingdings</vt:lpstr>
      <vt:lpstr>WP Greek Century</vt:lpstr>
      <vt:lpstr>WP IconicSymbolsA</vt:lpstr>
      <vt:lpstr>WP MathA</vt:lpstr>
      <vt:lpstr>Modified Theme</vt:lpstr>
      <vt:lpstr>Drawing</vt:lpstr>
      <vt:lpstr>Equation</vt:lpstr>
      <vt:lpstr>SNC1D PHYSICS</vt:lpstr>
      <vt:lpstr>Electrical Power</vt:lpstr>
      <vt:lpstr>Electrical Power</vt:lpstr>
      <vt:lpstr>Electrical Energy Use</vt:lpstr>
      <vt:lpstr>Electrical Energy Use</vt:lpstr>
      <vt:lpstr>Electrical Energy Use</vt:lpstr>
      <vt:lpstr>Calculating the Amount of Energy Used</vt:lpstr>
      <vt:lpstr>Calculating the Amount of Energy Used</vt:lpstr>
      <vt:lpstr>Calculating the Amount of Energy Used</vt:lpstr>
      <vt:lpstr>Calculating the Amount of Energy Used</vt:lpstr>
      <vt:lpstr>Calculating the Cost of Electricity</vt:lpstr>
      <vt:lpstr>Calculating the Cost of Electricity</vt:lpstr>
      <vt:lpstr>Calculating the Cost of Electricity</vt:lpstr>
      <vt:lpstr>Calculating the Cost of Electricity</vt:lpstr>
      <vt:lpstr>Calculating the Cost of Electricity</vt:lpstr>
      <vt:lpstr>Calculating the Cost of Electricity</vt:lpstr>
      <vt:lpstr>Efficiency</vt:lpstr>
      <vt:lpstr>Efficiency</vt:lpstr>
      <vt:lpstr>Calculating Efficiency</vt:lpstr>
      <vt:lpstr>Calculating Efficiency</vt:lpstr>
      <vt:lpstr>Calculating Efficiency</vt:lpstr>
      <vt:lpstr>Comparing Efficiency</vt:lpstr>
      <vt:lpstr>Comparing Efficiency</vt:lpstr>
      <vt:lpstr>Comparing Efficiency</vt:lpstr>
      <vt:lpstr>Comparing Efficiency</vt:lpstr>
      <vt:lpstr>Comparing Efficiency</vt:lpstr>
      <vt:lpstr>Comparing Efficiency</vt:lpstr>
      <vt:lpstr>Comparing Efficiency</vt:lpstr>
      <vt:lpstr>How Off Is Off?</vt:lpstr>
      <vt:lpstr>How Off Is Off?</vt:lpstr>
      <vt:lpstr>How Off Is Off?</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BIOLOGY</dc:title>
  <dc:creator>Scott Young</dc:creator>
  <cp:lastModifiedBy>Zahid Panchbhaya</cp:lastModifiedBy>
  <cp:revision>489</cp:revision>
  <dcterms:created xsi:type="dcterms:W3CDTF">2010-08-17T18:51:49Z</dcterms:created>
  <dcterms:modified xsi:type="dcterms:W3CDTF">2016-11-17T15:35:35Z</dcterms:modified>
</cp:coreProperties>
</file>