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3"/>
  </p:notesMasterIdLst>
  <p:handoutMasterIdLst>
    <p:handoutMasterId r:id="rId54"/>
  </p:handoutMasterIdLst>
  <p:sldIdLst>
    <p:sldId id="256" r:id="rId2"/>
    <p:sldId id="257" r:id="rId3"/>
    <p:sldId id="307" r:id="rId4"/>
    <p:sldId id="267" r:id="rId5"/>
    <p:sldId id="308" r:id="rId6"/>
    <p:sldId id="355" r:id="rId7"/>
    <p:sldId id="310" r:id="rId8"/>
    <p:sldId id="311" r:id="rId9"/>
    <p:sldId id="312" r:id="rId10"/>
    <p:sldId id="313" r:id="rId11"/>
    <p:sldId id="314" r:id="rId12"/>
    <p:sldId id="315" r:id="rId13"/>
    <p:sldId id="316" r:id="rId14"/>
    <p:sldId id="317" r:id="rId15"/>
    <p:sldId id="318" r:id="rId16"/>
    <p:sldId id="319" r:id="rId17"/>
    <p:sldId id="320" r:id="rId18"/>
    <p:sldId id="321" r:id="rId19"/>
    <p:sldId id="322" r:id="rId20"/>
    <p:sldId id="323" r:id="rId21"/>
    <p:sldId id="324" r:id="rId22"/>
    <p:sldId id="325" r:id="rId23"/>
    <p:sldId id="326" r:id="rId24"/>
    <p:sldId id="327" r:id="rId25"/>
    <p:sldId id="328" r:id="rId26"/>
    <p:sldId id="329" r:id="rId27"/>
    <p:sldId id="330" r:id="rId28"/>
    <p:sldId id="331" r:id="rId29"/>
    <p:sldId id="332" r:id="rId30"/>
    <p:sldId id="333" r:id="rId31"/>
    <p:sldId id="334" r:id="rId32"/>
    <p:sldId id="335" r:id="rId33"/>
    <p:sldId id="336" r:id="rId34"/>
    <p:sldId id="337" r:id="rId35"/>
    <p:sldId id="338" r:id="rId36"/>
    <p:sldId id="339" r:id="rId37"/>
    <p:sldId id="340" r:id="rId38"/>
    <p:sldId id="341" r:id="rId39"/>
    <p:sldId id="342" r:id="rId40"/>
    <p:sldId id="343" r:id="rId41"/>
    <p:sldId id="344" r:id="rId42"/>
    <p:sldId id="345" r:id="rId43"/>
    <p:sldId id="346" r:id="rId44"/>
    <p:sldId id="347" r:id="rId45"/>
    <p:sldId id="348" r:id="rId46"/>
    <p:sldId id="349" r:id="rId47"/>
    <p:sldId id="350" r:id="rId48"/>
    <p:sldId id="351" r:id="rId49"/>
    <p:sldId id="352" r:id="rId50"/>
    <p:sldId id="358" r:id="rId51"/>
    <p:sldId id="354" r:id="rId52"/>
  </p:sldIdLst>
  <p:sldSz cx="9144000" cy="6858000" type="screen4x3"/>
  <p:notesSz cx="6858000" cy="93122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706" autoAdjust="0"/>
    <p:restoredTop sz="94590" autoAdjust="0"/>
  </p:normalViewPr>
  <p:slideViewPr>
    <p:cSldViewPr>
      <p:cViewPr varScale="1">
        <p:scale>
          <a:sx n="87" d="100"/>
          <a:sy n="87" d="100"/>
        </p:scale>
        <p:origin x="-202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6661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46661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AE46C34A-C2BB-424E-BA66-6FC7D36ADA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84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1725" y="698500"/>
            <a:ext cx="4654550" cy="3492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1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23331"/>
            <a:ext cx="5029200" cy="4190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6661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846661"/>
            <a:ext cx="2971800" cy="465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E9A3B355-4188-46EE-BF94-947B6AE454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004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8A2413-76E9-4AAF-AEA6-4F54F921230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63A5BB-3D3A-404C-9FB6-43BA40DC88C6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195D4-0231-49AA-A945-4FD254795346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2BEB5D-4360-4B28-919F-04F89214CEE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47362B-9B22-4286-9526-88E4832CE37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C0265E-9535-4A62-857A-A1379D6B96B0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846C94-51B1-4538-9982-42836F188A88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9C0A5E-6771-42A0-BBC5-82BC4B3F8EE1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3348C8-9070-4402-ABF9-CBD146092EE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4F50C15-F952-4704-9E75-DC4EE5D2C118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4C575D-C761-4A25-B083-408CB8BFC94B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73DC4D-3032-4482-B233-68D8C9C2C64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142AD9-F619-41DE-86C8-ADC0FB74B21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EA75B2-7E08-44AC-AC32-C1E1BC5C47DB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5433DE2-D51A-49A9-96BF-4E4E23B9091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74E9B8-FF91-47D9-86EB-FC402D1839F3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EF7BEF-92A1-4DCE-8A25-C2ADE7963A5A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A1977BC-72CB-4B57-BFA7-73048CC67C1B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751809-4F40-45D1-A986-1ADA3F04ABC8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EB216B-797C-43D6-8CD5-068B9343BDCB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F0102A-C1BC-426B-8FDF-262FD628A7C1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57E416-A92E-47F1-BBEF-9998257B9A13}" type="slidenum">
              <a:rPr lang="en-US" smtClean="0"/>
              <a:pPr/>
              <a:t>29</a:t>
            </a:fld>
            <a:endParaRPr lang="en-US" smtClean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BAFF56-99F0-49CD-B70E-94FE86192B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15F9FF-68FE-43F8-94E7-F8DAFB005B01}" type="slidenum">
              <a:rPr lang="en-US" smtClean="0"/>
              <a:pPr/>
              <a:t>30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FBE9A-0589-4955-8E1C-226498C2A5B6}" type="slidenum">
              <a:rPr lang="en-US" smtClean="0"/>
              <a:pPr/>
              <a:t>31</a:t>
            </a:fld>
            <a:endParaRPr lang="en-US" smtClean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864E1B-68F8-4E3B-B538-BBCC741CB38F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E2ECBA-5614-42E2-A6A6-F645C1E89114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11F1D70-38FB-4BA5-9539-267BDA17C83B}" type="slidenum">
              <a:rPr lang="en-US" smtClean="0"/>
              <a:pPr/>
              <a:t>34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448979-AE52-4B03-AFED-2FC97C58812E}" type="slidenum">
              <a:rPr lang="en-US" smtClean="0"/>
              <a:pPr/>
              <a:t>35</a:t>
            </a:fld>
            <a:endParaRPr lang="en-US" smtClean="0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097B3E-56B5-40EC-B3CF-6C51B27CC82F}" type="slidenum">
              <a:rPr lang="en-US" smtClean="0"/>
              <a:pPr/>
              <a:t>36</a:t>
            </a:fld>
            <a:endParaRPr lang="en-US" smtClean="0"/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A3B1C8-0612-4122-B296-8491E7BF5484}" type="slidenum">
              <a:rPr lang="en-US" smtClean="0"/>
              <a:pPr/>
              <a:t>37</a:t>
            </a:fld>
            <a:endParaRPr lang="en-US" smtClean="0"/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56B7E-AE10-4889-892C-3B2E430487CE}" type="slidenum">
              <a:rPr lang="en-US" smtClean="0"/>
              <a:pPr/>
              <a:t>38</a:t>
            </a:fld>
            <a:endParaRPr lang="en-US" smtClean="0"/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A6B71-57CC-4A54-87CC-DB513D4DB43B}" type="slidenum">
              <a:rPr lang="en-US" smtClean="0"/>
              <a:pPr/>
              <a:t>39</a:t>
            </a:fld>
            <a:endParaRPr lang="en-US" smtClean="0"/>
          </a:p>
        </p:txBody>
      </p:sp>
      <p:sp>
        <p:nvSpPr>
          <p:cNvPr id="1054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77F6DD-6339-414B-B48E-F048A37E2C4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5E36C1-BBDB-44CF-81B0-019072E8087F}" type="slidenum">
              <a:rPr lang="en-US" smtClean="0"/>
              <a:pPr/>
              <a:t>40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837675D-2C59-42DC-8C69-090CE7354161}" type="slidenum">
              <a:rPr lang="en-US" smtClean="0"/>
              <a:pPr/>
              <a:t>41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1C28331-4A0B-4372-B93C-B93FBCA5928D}" type="slidenum">
              <a:rPr lang="en-US" smtClean="0"/>
              <a:pPr/>
              <a:t>42</a:t>
            </a:fld>
            <a:endParaRPr lang="en-US" smtClean="0"/>
          </a:p>
        </p:txBody>
      </p:sp>
      <p:sp>
        <p:nvSpPr>
          <p:cNvPr id="1085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7161D-DE7A-4857-BB8B-FEC270925F1C}" type="slidenum">
              <a:rPr lang="en-US" smtClean="0"/>
              <a:pPr/>
              <a:t>43</a:t>
            </a:fld>
            <a:endParaRPr lang="en-US" smtClean="0"/>
          </a:p>
        </p:txBody>
      </p:sp>
      <p:sp>
        <p:nvSpPr>
          <p:cNvPr id="1095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E8022E-1132-4295-8E99-33B2ED1499FD}" type="slidenum">
              <a:rPr lang="en-US" smtClean="0"/>
              <a:pPr/>
              <a:t>44</a:t>
            </a:fld>
            <a:endParaRPr lang="en-US" smtClean="0"/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A91D42-E99C-4CB5-99DF-90E81A362BE5}" type="slidenum">
              <a:rPr lang="en-US" smtClean="0"/>
              <a:pPr/>
              <a:t>45</a:t>
            </a:fld>
            <a:endParaRPr lang="en-US" smtClean="0"/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4078B16-C17E-48B3-8DDD-B67DBE895EDD}" type="slidenum">
              <a:rPr lang="en-US" smtClean="0"/>
              <a:pPr/>
              <a:t>46</a:t>
            </a:fld>
            <a:endParaRPr lang="en-US" smtClean="0"/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97A99E-5938-4442-894B-79BE270E0E8F}" type="slidenum">
              <a:rPr lang="en-US" smtClean="0"/>
              <a:pPr/>
              <a:t>47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247623-8053-4844-8D22-66FEE5EF1D90}" type="slidenum">
              <a:rPr lang="en-US" smtClean="0"/>
              <a:pPr/>
              <a:t>48</a:t>
            </a:fld>
            <a:endParaRPr lang="en-US" smtClean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E458A97-E88A-4AF3-8082-71F0F674D0D4}" type="slidenum">
              <a:rPr lang="en-US" smtClean="0"/>
              <a:pPr/>
              <a:t>49</a:t>
            </a:fld>
            <a:endParaRPr lang="en-US" smtClean="0"/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B5DF8B-A98E-4B76-8CEA-A8153AA5FD5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9FBC70-FAAE-4D71-82D0-8D2459A22E13}" type="slidenum">
              <a:rPr lang="en-US" smtClean="0"/>
              <a:pPr/>
              <a:t>50</a:t>
            </a:fld>
            <a:endParaRPr lang="en-US" smtClean="0"/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401A8DC-776E-4845-BB03-A54BCE297F51}" type="slidenum">
              <a:rPr lang="en-US" smtClean="0"/>
              <a:pPr/>
              <a:t>51</a:t>
            </a:fld>
            <a:endParaRPr lang="en-US" smtClean="0"/>
          </a:p>
        </p:txBody>
      </p:sp>
      <p:sp>
        <p:nvSpPr>
          <p:cNvPr id="1177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48B76F-E9F8-4EE6-920E-445B663F6CBA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B89A96-BB7B-4D0F-B0DA-4313351C2629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B00044-C0DA-498B-BF17-52EA8A331277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E5E9998-B695-4A83-8D88-5834C5E98892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17BB0-9822-46F9-80A3-99B9C1A31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0633D-669B-402D-88DE-8DCF1A566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68482F-D0E4-4DF4-8289-7E583F7C40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03D0A-47EF-4AB1-930B-822C0191FE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C9C19-4FA3-4647-AED5-8E7B7D52E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67FA7E-FDA4-443B-AC9B-34064D68E5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5315-77EC-4822-8055-982E1FE5AD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D36756-6833-4584-A8F5-649A0CD3A6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91789-9210-4A9A-8CA3-D07E9C251B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DFBE1-D99B-40A6-9F00-158D99FCB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98977-34A3-47ED-9CD3-3213708825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5C6FAE5C-380F-4A6E-A8AE-B384A6BD5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13" Type="http://schemas.openxmlformats.org/officeDocument/2006/relationships/slide" Target="slide24.xml"/><Relationship Id="rId18" Type="http://schemas.openxmlformats.org/officeDocument/2006/relationships/slide" Target="slide34.xml"/><Relationship Id="rId26" Type="http://schemas.openxmlformats.org/officeDocument/2006/relationships/slide" Target="slide50.xml"/><Relationship Id="rId3" Type="http://schemas.openxmlformats.org/officeDocument/2006/relationships/slide" Target="slide4.xml"/><Relationship Id="rId21" Type="http://schemas.openxmlformats.org/officeDocument/2006/relationships/slide" Target="slide40.xml"/><Relationship Id="rId7" Type="http://schemas.openxmlformats.org/officeDocument/2006/relationships/slide" Target="slide12.xml"/><Relationship Id="rId12" Type="http://schemas.openxmlformats.org/officeDocument/2006/relationships/slide" Target="slide22.xml"/><Relationship Id="rId17" Type="http://schemas.openxmlformats.org/officeDocument/2006/relationships/slide" Target="slide32.xml"/><Relationship Id="rId25" Type="http://schemas.openxmlformats.org/officeDocument/2006/relationships/slide" Target="slide48.xml"/><Relationship Id="rId2" Type="http://schemas.openxmlformats.org/officeDocument/2006/relationships/notesSlide" Target="../notesSlides/notesSlide1.xml"/><Relationship Id="rId16" Type="http://schemas.openxmlformats.org/officeDocument/2006/relationships/slide" Target="slide30.xml"/><Relationship Id="rId20" Type="http://schemas.openxmlformats.org/officeDocument/2006/relationships/slide" Target="slide3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0.xml"/><Relationship Id="rId11" Type="http://schemas.openxmlformats.org/officeDocument/2006/relationships/slide" Target="slide20.xml"/><Relationship Id="rId24" Type="http://schemas.openxmlformats.org/officeDocument/2006/relationships/slide" Target="slide46.xml"/><Relationship Id="rId5" Type="http://schemas.openxmlformats.org/officeDocument/2006/relationships/slide" Target="slide8.xml"/><Relationship Id="rId15" Type="http://schemas.openxmlformats.org/officeDocument/2006/relationships/slide" Target="slide28.xml"/><Relationship Id="rId23" Type="http://schemas.openxmlformats.org/officeDocument/2006/relationships/slide" Target="slide44.xml"/><Relationship Id="rId10" Type="http://schemas.openxmlformats.org/officeDocument/2006/relationships/slide" Target="slide18.xml"/><Relationship Id="rId19" Type="http://schemas.openxmlformats.org/officeDocument/2006/relationships/slide" Target="slide36.xml"/><Relationship Id="rId4" Type="http://schemas.openxmlformats.org/officeDocument/2006/relationships/slide" Target="slide6.xml"/><Relationship Id="rId9" Type="http://schemas.openxmlformats.org/officeDocument/2006/relationships/slide" Target="slide16.xml"/><Relationship Id="rId14" Type="http://schemas.openxmlformats.org/officeDocument/2006/relationships/slide" Target="slide26.xml"/><Relationship Id="rId22" Type="http://schemas.openxmlformats.org/officeDocument/2006/relationships/slide" Target="slide42.xml"/><Relationship Id="rId27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89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3" action="ppaction://hlinksldjump"/>
              </a:rPr>
              <a:t>200</a:t>
            </a:r>
            <a:endParaRPr lang="en-US" sz="3600"/>
          </a:p>
        </p:txBody>
      </p:sp>
      <p:sp>
        <p:nvSpPr>
          <p:cNvPr id="13315" name="AutoShape 90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4" action="ppaction://hlinksldjump"/>
              </a:rPr>
              <a:t>300</a:t>
            </a:r>
            <a:endParaRPr lang="en-US" sz="3600">
              <a:hlinkClick r:id="rId4" action="ppaction://hlinksldjump"/>
            </a:endParaRPr>
          </a:p>
        </p:txBody>
      </p:sp>
      <p:sp>
        <p:nvSpPr>
          <p:cNvPr id="13316" name="AutoShape 9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5" action="ppaction://hlinksldjump"/>
              </a:rPr>
              <a:t>400</a:t>
            </a:r>
            <a:endParaRPr lang="en-US" sz="3600">
              <a:hlinkClick r:id="rId5" action="ppaction://hlinksldjump"/>
            </a:endParaRPr>
          </a:p>
        </p:txBody>
      </p:sp>
      <p:sp>
        <p:nvSpPr>
          <p:cNvPr id="13317" name="AutoShape 92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6" action="ppaction://hlinksldjump"/>
              </a:rPr>
              <a:t>500</a:t>
            </a:r>
            <a:endParaRPr lang="en-US" sz="3600"/>
          </a:p>
        </p:txBody>
      </p:sp>
      <p:sp>
        <p:nvSpPr>
          <p:cNvPr id="13318" name="AutoShape 101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 dirty="0">
                <a:solidFill>
                  <a:schemeClr val="bg1"/>
                </a:solidFill>
                <a:latin typeface="Garamond" pitchFamily="18" charset="0"/>
                <a:hlinkClick r:id="rId7" action="ppaction://hlinksldjump"/>
              </a:rPr>
              <a:t>100</a:t>
            </a:r>
            <a:endParaRPr lang="en-US" sz="3600" dirty="0"/>
          </a:p>
        </p:txBody>
      </p:sp>
      <p:sp>
        <p:nvSpPr>
          <p:cNvPr id="13319" name="AutoShape 102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8" action="ppaction://hlinksldjump"/>
              </a:rPr>
              <a:t>200</a:t>
            </a:r>
            <a:endParaRPr lang="en-US" sz="3600">
              <a:hlinkClick r:id="rId8" action="ppaction://hlinksldjump"/>
            </a:endParaRPr>
          </a:p>
        </p:txBody>
      </p:sp>
      <p:sp>
        <p:nvSpPr>
          <p:cNvPr id="13320" name="AutoShape 103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9" action="ppaction://hlinksldjump"/>
              </a:rPr>
              <a:t>300</a:t>
            </a:r>
            <a:endParaRPr lang="en-US" sz="3600"/>
          </a:p>
        </p:txBody>
      </p:sp>
      <p:sp>
        <p:nvSpPr>
          <p:cNvPr id="13321" name="AutoShape 104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0" action="ppaction://hlinksldjump"/>
              </a:rPr>
              <a:t>400</a:t>
            </a:r>
            <a:endParaRPr lang="en-US" sz="3600"/>
          </a:p>
        </p:txBody>
      </p:sp>
      <p:sp>
        <p:nvSpPr>
          <p:cNvPr id="13322" name="AutoShape 105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18288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1" action="ppaction://hlinksldjump"/>
              </a:rPr>
              <a:t>500</a:t>
            </a:r>
            <a:endParaRPr lang="en-US" sz="3600"/>
          </a:p>
        </p:txBody>
      </p:sp>
      <p:sp>
        <p:nvSpPr>
          <p:cNvPr id="13323" name="AutoShape 106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2" action="ppaction://hlinksldjump"/>
              </a:rPr>
              <a:t>100</a:t>
            </a:r>
            <a:endParaRPr lang="en-US" sz="3600"/>
          </a:p>
        </p:txBody>
      </p:sp>
      <p:sp>
        <p:nvSpPr>
          <p:cNvPr id="13324" name="AutoShape 107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3" action="ppaction://hlinksldjump"/>
              </a:rPr>
              <a:t>200</a:t>
            </a:r>
            <a:endParaRPr lang="en-US" sz="3600"/>
          </a:p>
        </p:txBody>
      </p:sp>
      <p:sp>
        <p:nvSpPr>
          <p:cNvPr id="13325" name="AutoShape 108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4" action="ppaction://hlinksldjump"/>
              </a:rPr>
              <a:t>300</a:t>
            </a:r>
            <a:endParaRPr lang="en-US" sz="3600"/>
          </a:p>
        </p:txBody>
      </p:sp>
      <p:sp>
        <p:nvSpPr>
          <p:cNvPr id="13326" name="AutoShape 109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5" action="ppaction://hlinksldjump"/>
              </a:rPr>
              <a:t>400</a:t>
            </a:r>
            <a:endParaRPr lang="en-US" sz="3600"/>
          </a:p>
        </p:txBody>
      </p:sp>
      <p:sp>
        <p:nvSpPr>
          <p:cNvPr id="13327" name="AutoShape 110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6576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6" action="ppaction://hlinksldjump"/>
              </a:rPr>
              <a:t>500</a:t>
            </a:r>
            <a:endParaRPr lang="en-US" sz="3600"/>
          </a:p>
        </p:txBody>
      </p:sp>
      <p:sp>
        <p:nvSpPr>
          <p:cNvPr id="13328" name="AutoShape 111">
            <a:hlinkClick r:id="rId1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7" action="ppaction://hlinksldjump"/>
              </a:rPr>
              <a:t>100</a:t>
            </a:r>
            <a:endParaRPr lang="en-US" sz="3600"/>
          </a:p>
        </p:txBody>
      </p:sp>
      <p:sp>
        <p:nvSpPr>
          <p:cNvPr id="13329" name="AutoShape 112">
            <a:hlinkClick r:id="rId1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8" action="ppaction://hlinksldjump"/>
              </a:rPr>
              <a:t>200</a:t>
            </a:r>
            <a:endParaRPr lang="en-US" sz="3600"/>
          </a:p>
        </p:txBody>
      </p:sp>
      <p:sp>
        <p:nvSpPr>
          <p:cNvPr id="13330" name="AutoShape 113">
            <a:hlinkClick r:id="rId1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19" action="ppaction://hlinksldjump"/>
              </a:rPr>
              <a:t>300</a:t>
            </a:r>
            <a:endParaRPr lang="en-US" sz="3600"/>
          </a:p>
        </p:txBody>
      </p:sp>
      <p:sp>
        <p:nvSpPr>
          <p:cNvPr id="13331" name="AutoShape 114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0" action="ppaction://hlinksldjump"/>
              </a:rPr>
              <a:t>400</a:t>
            </a:r>
            <a:endParaRPr lang="en-US" sz="3600"/>
          </a:p>
        </p:txBody>
      </p:sp>
      <p:sp>
        <p:nvSpPr>
          <p:cNvPr id="13332" name="AutoShape 115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4864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1" action="ppaction://hlinksldjump"/>
              </a:rPr>
              <a:t>500</a:t>
            </a:r>
            <a:endParaRPr lang="en-US" sz="3600"/>
          </a:p>
        </p:txBody>
      </p:sp>
      <p:sp>
        <p:nvSpPr>
          <p:cNvPr id="13333" name="AutoShape 116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2" action="ppaction://hlinksldjump"/>
              </a:rPr>
              <a:t>100</a:t>
            </a:r>
            <a:endParaRPr lang="en-US" sz="3600"/>
          </a:p>
        </p:txBody>
      </p:sp>
      <p:sp>
        <p:nvSpPr>
          <p:cNvPr id="13334" name="AutoShape 117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2286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3" action="ppaction://hlinksldjump"/>
              </a:rPr>
              <a:t>200</a:t>
            </a:r>
            <a:endParaRPr lang="en-US" sz="3600"/>
          </a:p>
        </p:txBody>
      </p:sp>
      <p:sp>
        <p:nvSpPr>
          <p:cNvPr id="13335" name="AutoShape 118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3429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4" action="ppaction://hlinksldjump"/>
              </a:rPr>
              <a:t>300</a:t>
            </a:r>
            <a:endParaRPr lang="en-US" sz="3600"/>
          </a:p>
        </p:txBody>
      </p:sp>
      <p:sp>
        <p:nvSpPr>
          <p:cNvPr id="13336" name="AutoShape 119">
            <a:hlinkClick r:id="rId2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315200" y="4572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5" action="ppaction://hlinksldjump"/>
              </a:rPr>
              <a:t>400</a:t>
            </a:r>
            <a:endParaRPr lang="en-US" sz="3600"/>
          </a:p>
        </p:txBody>
      </p:sp>
      <p:sp>
        <p:nvSpPr>
          <p:cNvPr id="13337" name="AutoShape 12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715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rId26" action="ppaction://hlinksldjump"/>
              </a:rPr>
              <a:t>500</a:t>
            </a:r>
            <a:endParaRPr lang="en-US" sz="3600"/>
          </a:p>
        </p:txBody>
      </p:sp>
      <p:sp>
        <p:nvSpPr>
          <p:cNvPr id="13338" name="AutoShape 40">
            <a:hlinkClick r:id="rId2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0" y="1143000"/>
            <a:ext cx="1828800" cy="1143000"/>
          </a:xfrm>
          <a:prstGeom prst="actionButtonBlank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3600">
                <a:solidFill>
                  <a:schemeClr val="bg1"/>
                </a:solidFill>
                <a:latin typeface="Garamond" pitchFamily="18" charset="0"/>
                <a:hlinkClick r:id="" action="ppaction://hlinkshowjump?jump=nextslide"/>
              </a:rPr>
              <a:t>100</a:t>
            </a:r>
            <a:endParaRPr lang="en-US" sz="3600"/>
          </a:p>
        </p:txBody>
      </p:sp>
      <p:sp>
        <p:nvSpPr>
          <p:cNvPr id="13339" name="Rectangle 58"/>
          <p:cNvSpPr>
            <a:spLocks noChangeArrowheads="1"/>
          </p:cNvSpPr>
          <p:nvPr/>
        </p:nvSpPr>
        <p:spPr bwMode="auto">
          <a:xfrm>
            <a:off x="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>
                <a:solidFill>
                  <a:schemeClr val="bg1"/>
                </a:solidFill>
                <a:latin typeface="Garamond" pitchFamily="18" charset="0"/>
              </a:rPr>
              <a:t>Leadership </a:t>
            </a:r>
          </a:p>
          <a:p>
            <a:r>
              <a:rPr lang="en-US" sz="2000" dirty="0" smtClean="0">
                <a:solidFill>
                  <a:schemeClr val="bg1"/>
                </a:solidFill>
                <a:latin typeface="Garamond" pitchFamily="18" charset="0"/>
              </a:rPr>
              <a:t>Styles</a:t>
            </a:r>
            <a:endParaRPr lang="en-US" sz="2000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13340" name="Rectangle 97"/>
          <p:cNvSpPr>
            <a:spLocks noChangeArrowheads="1"/>
          </p:cNvSpPr>
          <p:nvPr/>
        </p:nvSpPr>
        <p:spPr bwMode="auto">
          <a:xfrm>
            <a:off x="1824427" y="-3629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Ethics &amp; </a:t>
            </a:r>
            <a:r>
              <a:rPr lang="en-US" sz="2000" dirty="0" smtClean="0">
                <a:solidFill>
                  <a:schemeClr val="bg1"/>
                </a:solidFill>
              </a:rPr>
              <a:t>CSR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13341" name="Rectangle 98"/>
          <p:cNvSpPr>
            <a:spLocks noChangeArrowheads="1"/>
          </p:cNvSpPr>
          <p:nvPr/>
        </p:nvSpPr>
        <p:spPr bwMode="auto">
          <a:xfrm>
            <a:off x="36576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>
                <a:solidFill>
                  <a:schemeClr val="bg1"/>
                </a:solidFill>
              </a:rPr>
              <a:t>Human</a:t>
            </a:r>
          </a:p>
          <a:p>
            <a:r>
              <a:rPr lang="en-US" sz="2000" dirty="0">
                <a:solidFill>
                  <a:schemeClr val="bg1"/>
                </a:solidFill>
              </a:rPr>
              <a:t> Resources</a:t>
            </a:r>
          </a:p>
        </p:txBody>
      </p:sp>
      <p:sp>
        <p:nvSpPr>
          <p:cNvPr id="13342" name="Rectangle 99"/>
          <p:cNvSpPr>
            <a:spLocks noChangeArrowheads="1"/>
          </p:cNvSpPr>
          <p:nvPr/>
        </p:nvSpPr>
        <p:spPr bwMode="auto">
          <a:xfrm>
            <a:off x="54864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>
                <a:solidFill>
                  <a:schemeClr val="bg1"/>
                </a:solidFill>
              </a:rPr>
              <a:t>Management</a:t>
            </a:r>
          </a:p>
        </p:txBody>
      </p:sp>
      <p:sp>
        <p:nvSpPr>
          <p:cNvPr id="13343" name="Rectangle 100"/>
          <p:cNvSpPr>
            <a:spLocks noChangeArrowheads="1"/>
          </p:cNvSpPr>
          <p:nvPr/>
        </p:nvSpPr>
        <p:spPr bwMode="auto">
          <a:xfrm>
            <a:off x="7315200" y="0"/>
            <a:ext cx="1828800" cy="1143000"/>
          </a:xfrm>
          <a:prstGeom prst="rect">
            <a:avLst/>
          </a:prstGeom>
          <a:solidFill>
            <a:srgbClr val="3366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2000" dirty="0" smtClean="0">
                <a:solidFill>
                  <a:schemeClr val="bg1"/>
                </a:solidFill>
              </a:rPr>
              <a:t>Production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leadership style that is generally the best style to use.</a:t>
            </a:r>
          </a:p>
        </p:txBody>
      </p:sp>
      <p:sp>
        <p:nvSpPr>
          <p:cNvPr id="22531" name="Text Box 2056"/>
          <p:cNvSpPr txBox="1">
            <a:spLocks noChangeArrowheads="1"/>
          </p:cNvSpPr>
          <p:nvPr/>
        </p:nvSpPr>
        <p:spPr bwMode="auto">
          <a:xfrm>
            <a:off x="684213" y="55165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500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1029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3555" name="Rectangle 103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is democratic (participative)?</a:t>
            </a:r>
          </a:p>
        </p:txBody>
      </p:sp>
      <p:sp>
        <p:nvSpPr>
          <p:cNvPr id="23556" name="Rectangle 11"/>
          <p:cNvSpPr>
            <a:spLocks noChangeArrowheads="1"/>
          </p:cNvSpPr>
          <p:nvPr/>
        </p:nvSpPr>
        <p:spPr bwMode="auto">
          <a:xfrm>
            <a:off x="1411288" y="5376863"/>
            <a:ext cx="148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500 pts.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24579" name="Text Box 2056"/>
          <p:cNvSpPr txBox="1">
            <a:spLocks noChangeArrowheads="1"/>
          </p:cNvSpPr>
          <p:nvPr/>
        </p:nvSpPr>
        <p:spPr bwMode="auto">
          <a:xfrm>
            <a:off x="900113" y="5867400"/>
            <a:ext cx="3024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pt. question</a:t>
            </a:r>
          </a:p>
        </p:txBody>
      </p:sp>
      <p:sp>
        <p:nvSpPr>
          <p:cNvPr id="24580" name="Rectangle 2057"/>
          <p:cNvSpPr>
            <a:spLocks noChangeArrowheads="1"/>
          </p:cNvSpPr>
          <p:nvPr/>
        </p:nvSpPr>
        <p:spPr bwMode="auto">
          <a:xfrm>
            <a:off x="1331913" y="2276475"/>
            <a:ext cx="662463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/>
              <a:t>A code of moral principles.  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5603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are ethics?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5604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/>
              <a:t>This arises when two or more right courses of action conflict.</a:t>
            </a: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6627" name="Text Box 2057"/>
          <p:cNvSpPr txBox="1">
            <a:spLocks noChangeArrowheads="1"/>
          </p:cNvSpPr>
          <p:nvPr/>
        </p:nvSpPr>
        <p:spPr bwMode="auto">
          <a:xfrm>
            <a:off x="971550" y="5589588"/>
            <a:ext cx="2879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7651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is a dilemma?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7652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Three groups that influence ethics.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28675" name="Text Box 1032"/>
          <p:cNvSpPr txBox="1">
            <a:spLocks noChangeArrowheads="1"/>
          </p:cNvSpPr>
          <p:nvPr/>
        </p:nvSpPr>
        <p:spPr bwMode="auto">
          <a:xfrm>
            <a:off x="611188" y="5303838"/>
            <a:ext cx="42481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DOUBLE JEOPARDY</a:t>
            </a:r>
          </a:p>
          <a:p>
            <a:pPr>
              <a:spcBef>
                <a:spcPct val="50000"/>
              </a:spcBef>
            </a:pPr>
            <a:r>
              <a:rPr lang="en-US" sz="2800" b="0"/>
              <a:t>600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9699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What are society, individuals and businesses?</a:t>
            </a:r>
          </a:p>
        </p:txBody>
      </p:sp>
      <p:sp>
        <p:nvSpPr>
          <p:cNvPr id="29700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600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Providing a safe workplace, adopting fair labour practices and protecting the environment are all examples of this.</a:t>
            </a:r>
          </a:p>
        </p:txBody>
      </p:sp>
      <p:sp>
        <p:nvSpPr>
          <p:cNvPr id="30723" name="Text Box 1032"/>
          <p:cNvSpPr txBox="1">
            <a:spLocks noChangeArrowheads="1"/>
          </p:cNvSpPr>
          <p:nvPr/>
        </p:nvSpPr>
        <p:spPr bwMode="auto">
          <a:xfrm>
            <a:off x="971550" y="5589588"/>
            <a:ext cx="31686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400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052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1747" name="Rectangle 205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are CSR principles?</a:t>
            </a:r>
          </a:p>
        </p:txBody>
      </p:sp>
      <p:sp>
        <p:nvSpPr>
          <p:cNvPr id="31748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400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4937125" y="286385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b="0"/>
          </a:p>
        </p:txBody>
      </p:sp>
      <p:sp>
        <p:nvSpPr>
          <p:cNvPr id="1434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The leadership styles that gives employees autonomy (freedom) to make their own decisions.</a:t>
            </a:r>
          </a:p>
        </p:txBody>
      </p:sp>
      <p:sp>
        <p:nvSpPr>
          <p:cNvPr id="14341" name="Text Box 7"/>
          <p:cNvSpPr txBox="1">
            <a:spLocks noChangeArrowheads="1"/>
          </p:cNvSpPr>
          <p:nvPr/>
        </p:nvSpPr>
        <p:spPr bwMode="auto">
          <a:xfrm>
            <a:off x="468313" y="5229225"/>
            <a:ext cx="3095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CSR is good for business.</a:t>
            </a:r>
          </a:p>
        </p:txBody>
      </p:sp>
      <p:sp>
        <p:nvSpPr>
          <p:cNvPr id="32771" name="Text Box 1032"/>
          <p:cNvSpPr txBox="1">
            <a:spLocks noChangeArrowheads="1"/>
          </p:cNvSpPr>
          <p:nvPr/>
        </p:nvSpPr>
        <p:spPr bwMode="auto">
          <a:xfrm>
            <a:off x="827088" y="5300663"/>
            <a:ext cx="3600450" cy="116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DOUBLE JEOPARDY</a:t>
            </a:r>
          </a:p>
          <a:p>
            <a:pPr>
              <a:spcBef>
                <a:spcPct val="50000"/>
              </a:spcBef>
            </a:pPr>
            <a:r>
              <a:rPr lang="en-US" sz="2800" b="0"/>
              <a:t>1000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3795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is yes?</a:t>
            </a:r>
          </a:p>
        </p:txBody>
      </p:sp>
      <p:sp>
        <p:nvSpPr>
          <p:cNvPr id="33796" name="Rectangle 11"/>
          <p:cNvSpPr>
            <a:spLocks noChangeArrowheads="1"/>
          </p:cNvSpPr>
          <p:nvPr/>
        </p:nvSpPr>
        <p:spPr bwMode="auto">
          <a:xfrm>
            <a:off x="1257300" y="5376863"/>
            <a:ext cx="1792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The place where employers (buyers of skills) meet employees (sellers of skills).</a:t>
            </a:r>
          </a:p>
        </p:txBody>
      </p:sp>
      <p:sp>
        <p:nvSpPr>
          <p:cNvPr id="34819" name="Text Box 2056"/>
          <p:cNvSpPr txBox="1">
            <a:spLocks noChangeArrowheads="1"/>
          </p:cNvSpPr>
          <p:nvPr/>
        </p:nvSpPr>
        <p:spPr bwMode="auto">
          <a:xfrm>
            <a:off x="971550" y="5589588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5843" name="Rectangle 1031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is the labour market?</a:t>
            </a:r>
          </a:p>
        </p:txBody>
      </p:sp>
      <p:sp>
        <p:nvSpPr>
          <p:cNvPr id="35844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054"/>
          <p:cNvSpPr>
            <a:spLocks noGrp="1" noChangeArrowheads="1"/>
          </p:cNvSpPr>
          <p:nvPr>
            <p:ph type="ctrTitle"/>
          </p:nvPr>
        </p:nvSpPr>
        <p:spPr>
          <a:xfrm>
            <a:off x="714348" y="2214554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Predictions about future job conditions and wages.</a:t>
            </a:r>
          </a:p>
        </p:txBody>
      </p:sp>
      <p:sp>
        <p:nvSpPr>
          <p:cNvPr id="36867" name="Text Box 2056"/>
          <p:cNvSpPr txBox="1">
            <a:spLocks noChangeArrowheads="1"/>
          </p:cNvSpPr>
          <p:nvPr/>
        </p:nvSpPr>
        <p:spPr bwMode="auto">
          <a:xfrm>
            <a:off x="1042988" y="5229225"/>
            <a:ext cx="34575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7891" name="Rectangle 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are occupational forecasts?</a:t>
            </a:r>
          </a:p>
        </p:txBody>
      </p:sp>
      <p:sp>
        <p:nvSpPr>
          <p:cNvPr id="37892" name="Rectangle 11"/>
          <p:cNvSpPr>
            <a:spLocks noChangeArrowheads="1"/>
          </p:cNvSpPr>
          <p:nvPr/>
        </p:nvSpPr>
        <p:spPr bwMode="auto">
          <a:xfrm>
            <a:off x="1411288" y="5376863"/>
            <a:ext cx="148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785786" y="2285992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The package received by an employee who is dismissed.</a:t>
            </a:r>
          </a:p>
        </p:txBody>
      </p:sp>
      <p:sp>
        <p:nvSpPr>
          <p:cNvPr id="38915" name="Text Box 1032"/>
          <p:cNvSpPr txBox="1">
            <a:spLocks noChangeArrowheads="1"/>
          </p:cNvSpPr>
          <p:nvPr/>
        </p:nvSpPr>
        <p:spPr bwMode="auto">
          <a:xfrm>
            <a:off x="1042988" y="5300663"/>
            <a:ext cx="30972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300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is a severance package? </a:t>
            </a:r>
          </a:p>
        </p:txBody>
      </p:sp>
      <p:sp>
        <p:nvSpPr>
          <p:cNvPr id="39940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300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/>
              <a:t> </a:t>
            </a:r>
          </a:p>
        </p:txBody>
      </p:sp>
      <p:sp>
        <p:nvSpPr>
          <p:cNvPr id="40963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755650" y="5084763"/>
            <a:ext cx="3744913" cy="10080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DOUBLE JEOPARDY 800 pt. question</a:t>
            </a:r>
          </a:p>
        </p:txBody>
      </p:sp>
      <p:sp>
        <p:nvSpPr>
          <p:cNvPr id="40964" name="Text Box 1032"/>
          <p:cNvSpPr txBox="1">
            <a:spLocks noChangeArrowheads="1"/>
          </p:cNvSpPr>
          <p:nvPr/>
        </p:nvSpPr>
        <p:spPr bwMode="auto">
          <a:xfrm>
            <a:off x="1116013" y="2133600"/>
            <a:ext cx="69135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dirty="0" smtClean="0"/>
              <a:t>The legislation that guards against accidents and injuries in the workplace. 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198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What is the Canada Labour Code?</a:t>
            </a:r>
          </a:p>
        </p:txBody>
      </p:sp>
      <p:sp>
        <p:nvSpPr>
          <p:cNvPr id="41988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800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1447800" y="3168650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15363" name="AutoShape 5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4752975" y="2555875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endParaRPr lang="en-US" sz="2400" b="0"/>
          </a:p>
        </p:txBody>
      </p:sp>
      <p:sp>
        <p:nvSpPr>
          <p:cNvPr id="153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is laissez faire?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15366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pts. </a:t>
            </a:r>
          </a:p>
        </p:txBody>
      </p:sp>
    </p:spTree>
  </p:cSld>
  <p:clrMapOvr>
    <a:masterClrMapping/>
  </p:clrMapOvr>
  <p:transition advClick="0"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The type of compensation that a real estate agent receives.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3011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611188" y="5373688"/>
            <a:ext cx="3743325" cy="695325"/>
          </a:xfrm>
        </p:spPr>
        <p:txBody>
          <a:bodyPr/>
          <a:lstStyle/>
          <a:p>
            <a:r>
              <a:rPr lang="en-US" smtClean="0"/>
              <a:t>500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403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smtClean="0"/>
              <a:t>What is commission?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4036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500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r>
              <a:rPr lang="en-US" sz="4000" b="1" smtClean="0">
                <a:solidFill>
                  <a:schemeClr val="tx1"/>
                </a:solidFill>
              </a:rPr>
              <a:t>The level of management that sets long-term company goals.</a:t>
            </a:r>
          </a:p>
        </p:txBody>
      </p:sp>
      <p:sp>
        <p:nvSpPr>
          <p:cNvPr id="45059" name="Text Box 1032"/>
          <p:cNvSpPr txBox="1">
            <a:spLocks noChangeArrowheads="1"/>
          </p:cNvSpPr>
          <p:nvPr/>
        </p:nvSpPr>
        <p:spPr bwMode="auto">
          <a:xfrm>
            <a:off x="539750" y="5373688"/>
            <a:ext cx="28082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60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r>
              <a:rPr lang="en-US" sz="4000" b="1" smtClean="0">
                <a:solidFill>
                  <a:schemeClr val="tx1"/>
                </a:solidFill>
              </a:rPr>
              <a:t>What is upper management?</a:t>
            </a:r>
            <a:br>
              <a:rPr lang="en-US" sz="4000" b="1" smtClean="0">
                <a:solidFill>
                  <a:schemeClr val="tx1"/>
                </a:solidFill>
              </a:rPr>
            </a:b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46084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47107" name="Text Box 1032"/>
          <p:cNvSpPr txBox="1">
            <a:spLocks noChangeArrowheads="1"/>
          </p:cNvSpPr>
          <p:nvPr/>
        </p:nvSpPr>
        <p:spPr bwMode="auto">
          <a:xfrm>
            <a:off x="539750" y="5300663"/>
            <a:ext cx="30956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pt. question</a:t>
            </a:r>
          </a:p>
        </p:txBody>
      </p:sp>
      <p:sp>
        <p:nvSpPr>
          <p:cNvPr id="47108" name="Rectangle 1033"/>
          <p:cNvSpPr>
            <a:spLocks noChangeArrowheads="1"/>
          </p:cNvSpPr>
          <p:nvPr/>
        </p:nvSpPr>
        <p:spPr bwMode="auto">
          <a:xfrm>
            <a:off x="1331913" y="2060575"/>
            <a:ext cx="66246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/>
              <a:t>A team that works in different locations and communicates using computers.</a:t>
            </a:r>
            <a:endParaRPr lang="en-US" sz="40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481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is a virtual team?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48132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A team that has no official leader and manages its own hiring, training, developing, and scheduling. </a:t>
            </a:r>
          </a:p>
        </p:txBody>
      </p:sp>
      <p:sp>
        <p:nvSpPr>
          <p:cNvPr id="49155" name="Text Box 1032"/>
          <p:cNvSpPr txBox="1">
            <a:spLocks noChangeArrowheads="1"/>
          </p:cNvSpPr>
          <p:nvPr/>
        </p:nvSpPr>
        <p:spPr bwMode="auto">
          <a:xfrm>
            <a:off x="827088" y="5589588"/>
            <a:ext cx="33845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300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01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is self-managed?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0180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300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business </a:t>
            </a:r>
            <a:r>
              <a:rPr lang="en-US" sz="4000" b="1" i="1" dirty="0" smtClean="0">
                <a:solidFill>
                  <a:schemeClr val="tx1"/>
                </a:solidFill>
              </a:rPr>
              <a:t>function</a:t>
            </a:r>
            <a:r>
              <a:rPr lang="en-US" sz="4000" b="1" dirty="0" smtClean="0">
                <a:solidFill>
                  <a:schemeClr val="tx1"/>
                </a:solidFill>
              </a:rPr>
              <a:t> that arranges people and tasks to carry out the business’ plan.</a:t>
            </a:r>
          </a:p>
        </p:txBody>
      </p:sp>
      <p:sp>
        <p:nvSpPr>
          <p:cNvPr id="51203" name="Text Box 1032"/>
          <p:cNvSpPr txBox="1">
            <a:spLocks noChangeArrowheads="1"/>
          </p:cNvSpPr>
          <p:nvPr/>
        </p:nvSpPr>
        <p:spPr bwMode="auto">
          <a:xfrm>
            <a:off x="755650" y="5516563"/>
            <a:ext cx="36004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400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22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/>
            </a:r>
            <a:br>
              <a:rPr lang="en-US" sz="4000" b="1" dirty="0" smtClean="0">
                <a:solidFill>
                  <a:schemeClr val="tx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What is organizing?</a:t>
            </a:r>
            <a:br>
              <a:rPr lang="en-US" sz="4000" b="1" dirty="0" smtClean="0">
                <a:solidFill>
                  <a:schemeClr val="tx1"/>
                </a:solidFill>
              </a:rPr>
            </a:br>
            <a:endParaRPr lang="en-US" sz="4000" b="1" dirty="0" smtClean="0">
              <a:solidFill>
                <a:schemeClr val="tx1"/>
              </a:solidFill>
            </a:endParaRPr>
          </a:p>
        </p:txBody>
      </p:sp>
      <p:sp>
        <p:nvSpPr>
          <p:cNvPr id="52228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400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447800" y="3170238"/>
            <a:ext cx="6248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en-US" sz="3600" b="0">
              <a:solidFill>
                <a:schemeClr val="bg1"/>
              </a:solidFill>
            </a:endParaRPr>
          </a:p>
        </p:txBody>
      </p:sp>
      <p:sp>
        <p:nvSpPr>
          <p:cNvPr id="16387" name="AutoShape 3">
            <a:hlinkClick r:id="" action="ppaction://noaction" highlightClick="1"/>
            <a:hlinkHover r:id="" action="ppaction://hlinkshowjump?jump=firstslide"/>
          </p:cNvPr>
          <p:cNvSpPr>
            <a:spLocks noChangeArrowheads="1"/>
          </p:cNvSpPr>
          <p:nvPr/>
        </p:nvSpPr>
        <p:spPr bwMode="auto">
          <a:xfrm>
            <a:off x="0" y="6172200"/>
            <a:ext cx="11430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4549775" y="30527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 sz="2400" b="0"/>
          </a:p>
        </p:txBody>
      </p:sp>
      <p:sp>
        <p:nvSpPr>
          <p:cNvPr id="16389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bg1"/>
                </a:solidFill>
              </a:rPr>
              <a:t/>
            </a:r>
            <a:br>
              <a:rPr lang="en-US" sz="4000" b="1" dirty="0" smtClean="0">
                <a:solidFill>
                  <a:schemeClr val="bg1"/>
                </a:solidFill>
              </a:rPr>
            </a:br>
            <a:r>
              <a:rPr lang="en-US" sz="4000" b="1" dirty="0" smtClean="0">
                <a:solidFill>
                  <a:schemeClr val="tx1"/>
                </a:solidFill>
              </a:rPr>
              <a:t>The leadership style that is best used in an emergency type situation.</a:t>
            </a:r>
          </a:p>
        </p:txBody>
      </p:sp>
      <p:sp>
        <p:nvSpPr>
          <p:cNvPr id="16390" name="Rectangle 11"/>
          <p:cNvSpPr>
            <a:spLocks noChangeArrowheads="1"/>
          </p:cNvSpPr>
          <p:nvPr/>
        </p:nvSpPr>
        <p:spPr bwMode="auto">
          <a:xfrm>
            <a:off x="757238" y="5376863"/>
            <a:ext cx="2792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The management </a:t>
            </a:r>
            <a:r>
              <a:rPr lang="en-US" sz="4000" b="1" i="1" dirty="0" smtClean="0">
                <a:solidFill>
                  <a:schemeClr val="tx1"/>
                </a:solidFill>
              </a:rPr>
              <a:t>function</a:t>
            </a:r>
            <a:r>
              <a:rPr lang="en-US" sz="4000" b="1" dirty="0" smtClean="0">
                <a:solidFill>
                  <a:schemeClr val="tx1"/>
                </a:solidFill>
              </a:rPr>
              <a:t> that focuses on setting realistic goals for a business.</a:t>
            </a:r>
          </a:p>
        </p:txBody>
      </p:sp>
      <p:sp>
        <p:nvSpPr>
          <p:cNvPr id="53251" name="Text Box 1032"/>
          <p:cNvSpPr txBox="1">
            <a:spLocks noChangeArrowheads="1"/>
          </p:cNvSpPr>
          <p:nvPr/>
        </p:nvSpPr>
        <p:spPr bwMode="auto">
          <a:xfrm>
            <a:off x="827088" y="5059363"/>
            <a:ext cx="3240087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DOUBLE JEOPARDY</a:t>
            </a:r>
          </a:p>
          <a:p>
            <a:pPr>
              <a:spcBef>
                <a:spcPct val="50000"/>
              </a:spcBef>
            </a:pPr>
            <a:r>
              <a:rPr lang="en-US" sz="2400"/>
              <a:t>1000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427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is planning?</a:t>
            </a:r>
          </a:p>
        </p:txBody>
      </p:sp>
      <p:sp>
        <p:nvSpPr>
          <p:cNvPr id="54276" name="Rectangle 11"/>
          <p:cNvSpPr>
            <a:spLocks noChangeArrowheads="1"/>
          </p:cNvSpPr>
          <p:nvPr/>
        </p:nvSpPr>
        <p:spPr bwMode="auto">
          <a:xfrm>
            <a:off x="1257300" y="5376863"/>
            <a:ext cx="179228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800" b="1" dirty="0" smtClean="0"/>
              <a:t>Another name for primary industries.</a:t>
            </a:r>
            <a:br>
              <a:rPr lang="en-US" sz="4800" b="1" dirty="0" smtClean="0"/>
            </a:br>
            <a:endParaRPr lang="en-US" sz="4000" b="1" dirty="0" smtClean="0"/>
          </a:p>
        </p:txBody>
      </p:sp>
      <p:sp>
        <p:nvSpPr>
          <p:cNvPr id="55299" name="Text Box 1032"/>
          <p:cNvSpPr txBox="1">
            <a:spLocks noChangeArrowheads="1"/>
          </p:cNvSpPr>
          <p:nvPr/>
        </p:nvSpPr>
        <p:spPr bwMode="auto">
          <a:xfrm>
            <a:off x="827088" y="5661025"/>
            <a:ext cx="316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632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are extractive industries?</a:t>
            </a:r>
          </a:p>
        </p:txBody>
      </p:sp>
      <p:sp>
        <p:nvSpPr>
          <p:cNvPr id="56324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100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Two methods that businesses use to save on labour costs.</a:t>
            </a:r>
          </a:p>
        </p:txBody>
      </p:sp>
      <p:sp>
        <p:nvSpPr>
          <p:cNvPr id="57347" name="Text Box 1032"/>
          <p:cNvSpPr txBox="1">
            <a:spLocks noChangeArrowheads="1"/>
          </p:cNvSpPr>
          <p:nvPr/>
        </p:nvSpPr>
        <p:spPr bwMode="auto">
          <a:xfrm>
            <a:off x="539750" y="5734050"/>
            <a:ext cx="31686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5837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are automation and consolidation?</a:t>
            </a:r>
          </a:p>
        </p:txBody>
      </p:sp>
      <p:sp>
        <p:nvSpPr>
          <p:cNvPr id="58372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Cash is an example of this.</a:t>
            </a:r>
          </a:p>
        </p:txBody>
      </p:sp>
      <p:sp>
        <p:nvSpPr>
          <p:cNvPr id="59395" name="Text Box 1032"/>
          <p:cNvSpPr txBox="1">
            <a:spLocks noChangeArrowheads="1"/>
          </p:cNvSpPr>
          <p:nvPr/>
        </p:nvSpPr>
        <p:spPr bwMode="auto">
          <a:xfrm>
            <a:off x="755650" y="5084763"/>
            <a:ext cx="41036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/>
              <a:t>DOUBLE JEOPARDY 600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041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is liquid capital?</a:t>
            </a:r>
          </a:p>
        </p:txBody>
      </p:sp>
      <p:sp>
        <p:nvSpPr>
          <p:cNvPr id="60420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600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/>
              <a:t>The four stages in the production process (in order).</a:t>
            </a:r>
          </a:p>
        </p:txBody>
      </p:sp>
      <p:sp>
        <p:nvSpPr>
          <p:cNvPr id="61443" name="Text Box 1032"/>
          <p:cNvSpPr txBox="1">
            <a:spLocks noChangeArrowheads="1"/>
          </p:cNvSpPr>
          <p:nvPr/>
        </p:nvSpPr>
        <p:spPr bwMode="auto">
          <a:xfrm>
            <a:off x="900113" y="5661025"/>
            <a:ext cx="3024187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9600" b="0"/>
          </a:p>
        </p:txBody>
      </p:sp>
      <p:sp>
        <p:nvSpPr>
          <p:cNvPr id="61444" name="Text Box 1033"/>
          <p:cNvSpPr txBox="1">
            <a:spLocks noChangeArrowheads="1"/>
          </p:cNvSpPr>
          <p:nvPr/>
        </p:nvSpPr>
        <p:spPr bwMode="auto">
          <a:xfrm>
            <a:off x="971550" y="5373688"/>
            <a:ext cx="29527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400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246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are purchasing, processing, quality control and grading?</a:t>
            </a:r>
          </a:p>
        </p:txBody>
      </p:sp>
      <p:sp>
        <p:nvSpPr>
          <p:cNvPr id="62468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400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7411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is autocratic?</a:t>
            </a:r>
          </a:p>
        </p:txBody>
      </p:sp>
      <p:sp>
        <p:nvSpPr>
          <p:cNvPr id="17412" name="Rectangle 11"/>
          <p:cNvSpPr>
            <a:spLocks noChangeArrowheads="1"/>
          </p:cNvSpPr>
          <p:nvPr/>
        </p:nvSpPr>
        <p:spPr bwMode="auto">
          <a:xfrm>
            <a:off x="1411288" y="5376863"/>
            <a:ext cx="14843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200 pts.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2492375"/>
            <a:ext cx="7772400" cy="1447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b="1" dirty="0" smtClean="0"/>
              <a:t>The six factors of production.</a:t>
            </a:r>
          </a:p>
        </p:txBody>
      </p:sp>
      <p:sp>
        <p:nvSpPr>
          <p:cNvPr id="63491" name="Text Box 4"/>
          <p:cNvSpPr txBox="1">
            <a:spLocks noChangeArrowheads="1"/>
          </p:cNvSpPr>
          <p:nvPr/>
        </p:nvSpPr>
        <p:spPr bwMode="auto">
          <a:xfrm>
            <a:off x="539750" y="5805488"/>
            <a:ext cx="32400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500 pt. question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AutoShape 4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645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/>
              <a:t>What are natural resources, raw materials, labour, capital, information, and management?</a:t>
            </a:r>
          </a:p>
        </p:txBody>
      </p:sp>
      <p:sp>
        <p:nvSpPr>
          <p:cNvPr id="64516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500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18435" name="Text Box 4"/>
          <p:cNvSpPr txBox="1">
            <a:spLocks noChangeArrowheads="1"/>
          </p:cNvSpPr>
          <p:nvPr/>
        </p:nvSpPr>
        <p:spPr bwMode="auto">
          <a:xfrm>
            <a:off x="827088" y="5373688"/>
            <a:ext cx="3024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300 pt. question</a:t>
            </a:r>
          </a:p>
        </p:txBody>
      </p:sp>
      <p:sp>
        <p:nvSpPr>
          <p:cNvPr id="18436" name="Rectangle 5"/>
          <p:cNvSpPr>
            <a:spLocks noChangeArrowheads="1"/>
          </p:cNvSpPr>
          <p:nvPr/>
        </p:nvSpPr>
        <p:spPr bwMode="auto">
          <a:xfrm>
            <a:off x="1331913" y="3140075"/>
            <a:ext cx="684053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8437" name="Rectangle 6"/>
          <p:cNvSpPr>
            <a:spLocks noChangeArrowheads="1"/>
          </p:cNvSpPr>
          <p:nvPr/>
        </p:nvSpPr>
        <p:spPr bwMode="auto">
          <a:xfrm>
            <a:off x="1042988" y="2636838"/>
            <a:ext cx="72104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/>
              <a:t>The leadership style that is best used when employee are professionals.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076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19459" name="Rectangle 3080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What is laissez faire?</a:t>
            </a:r>
          </a:p>
        </p:txBody>
      </p:sp>
      <p:sp>
        <p:nvSpPr>
          <p:cNvPr id="19460" name="Rectangle 11"/>
          <p:cNvSpPr>
            <a:spLocks noChangeArrowheads="1"/>
          </p:cNvSpPr>
          <p:nvPr/>
        </p:nvSpPr>
        <p:spPr bwMode="auto">
          <a:xfrm>
            <a:off x="1360488" y="5376863"/>
            <a:ext cx="15859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0"/>
              <a:t>300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078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smtClean="0">
                <a:solidFill>
                  <a:schemeClr val="tx1"/>
                </a:solidFill>
              </a:rPr>
              <a:t/>
            </a:r>
            <a:br>
              <a:rPr lang="en-US" sz="4000" b="1" smtClean="0">
                <a:solidFill>
                  <a:schemeClr val="tx1"/>
                </a:solidFill>
              </a:rPr>
            </a:br>
            <a:endParaRPr lang="en-US" sz="4000" b="1" smtClean="0">
              <a:solidFill>
                <a:schemeClr val="tx1"/>
              </a:solidFill>
            </a:endParaRPr>
          </a:p>
        </p:txBody>
      </p:sp>
      <p:sp>
        <p:nvSpPr>
          <p:cNvPr id="20483" name="Rectangle 3080"/>
          <p:cNvSpPr>
            <a:spLocks noChangeArrowheads="1"/>
          </p:cNvSpPr>
          <p:nvPr/>
        </p:nvSpPr>
        <p:spPr bwMode="auto">
          <a:xfrm>
            <a:off x="755650" y="5229225"/>
            <a:ext cx="411638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DOUBLE JEOPARDY 800 pt. question</a:t>
            </a:r>
          </a:p>
        </p:txBody>
      </p:sp>
      <p:sp>
        <p:nvSpPr>
          <p:cNvPr id="20484" name="Rectangle 3081"/>
          <p:cNvSpPr>
            <a:spLocks noChangeArrowheads="1"/>
          </p:cNvSpPr>
          <p:nvPr/>
        </p:nvSpPr>
        <p:spPr bwMode="auto">
          <a:xfrm>
            <a:off x="1042988" y="1989138"/>
            <a:ext cx="67691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dirty="0" smtClean="0"/>
              <a:t>The leadership style that is best suited when directing new employees.</a:t>
            </a:r>
            <a:endParaRPr lang="en-US" sz="36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028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7924800" y="5791200"/>
            <a:ext cx="1219200" cy="1066800"/>
          </a:xfrm>
          <a:prstGeom prst="actionButtonHome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CA"/>
          </a:p>
        </p:txBody>
      </p:sp>
      <p:sp>
        <p:nvSpPr>
          <p:cNvPr id="21507" name="Rectangle 103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What is autocratic?</a:t>
            </a:r>
          </a:p>
        </p:txBody>
      </p:sp>
      <p:sp>
        <p:nvSpPr>
          <p:cNvPr id="21508" name="Rectangle 3080"/>
          <p:cNvSpPr>
            <a:spLocks noChangeArrowheads="1"/>
          </p:cNvSpPr>
          <p:nvPr/>
        </p:nvSpPr>
        <p:spPr bwMode="auto">
          <a:xfrm>
            <a:off x="755650" y="5229225"/>
            <a:ext cx="27368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0"/>
              <a:t>800 pts. 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FF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</TotalTime>
  <Words>555</Words>
  <Application>Microsoft Office PowerPoint</Application>
  <PresentationFormat>On-screen Show (4:3)</PresentationFormat>
  <Paragraphs>191</Paragraphs>
  <Slides>51</Slides>
  <Notes>51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Default Design</vt:lpstr>
      <vt:lpstr>PowerPoint Presentation</vt:lpstr>
      <vt:lpstr>  The leadership styles that gives employees autonomy (freedom) to make their own decisions.</vt:lpstr>
      <vt:lpstr> What is laissez faire? </vt:lpstr>
      <vt:lpstr>  The leadership style that is best used in an emergency type situation.</vt:lpstr>
      <vt:lpstr>What is autocratic?</vt:lpstr>
      <vt:lpstr> </vt:lpstr>
      <vt:lpstr>What is laissez faire?</vt:lpstr>
      <vt:lpstr> </vt:lpstr>
      <vt:lpstr>What is autocratic?</vt:lpstr>
      <vt:lpstr>The leadership style that is generally the best style to use.</vt:lpstr>
      <vt:lpstr>What is democratic (participative)?</vt:lpstr>
      <vt:lpstr> </vt:lpstr>
      <vt:lpstr> What are ethics? </vt:lpstr>
      <vt:lpstr>   This arises when two or more right courses of action conflict.</vt:lpstr>
      <vt:lpstr> What is a dilemma? </vt:lpstr>
      <vt:lpstr> Three groups that influence ethics. </vt:lpstr>
      <vt:lpstr>What are society, individuals and businesses?</vt:lpstr>
      <vt:lpstr> Providing a safe workplace, adopting fair labour practices and protecting the environment are all examples of this.</vt:lpstr>
      <vt:lpstr> What are CSR principles?</vt:lpstr>
      <vt:lpstr> CSR is good for business.</vt:lpstr>
      <vt:lpstr> What is yes?</vt:lpstr>
      <vt:lpstr>The place where employers (buyers of skills) meet employees (sellers of skills).</vt:lpstr>
      <vt:lpstr>What is the labour market?</vt:lpstr>
      <vt:lpstr> Predictions about future job conditions and wages.</vt:lpstr>
      <vt:lpstr>What are occupational forecasts?</vt:lpstr>
      <vt:lpstr>The package received by an employee who is dismissed.</vt:lpstr>
      <vt:lpstr>What is a severance package? </vt:lpstr>
      <vt:lpstr> </vt:lpstr>
      <vt:lpstr>What is the Canada Labour Code?</vt:lpstr>
      <vt:lpstr> The type of compensation that a real estate agent receives. </vt:lpstr>
      <vt:lpstr>  What is commission?  </vt:lpstr>
      <vt:lpstr> The level of management that sets long-term company goals.</vt:lpstr>
      <vt:lpstr> What is upper management? </vt:lpstr>
      <vt:lpstr>  </vt:lpstr>
      <vt:lpstr> What is a virtual team? </vt:lpstr>
      <vt:lpstr>A team that has no official leader and manages its own hiring, training, developing, and scheduling. </vt:lpstr>
      <vt:lpstr> What is self-managed? </vt:lpstr>
      <vt:lpstr>The business function that arranges people and tasks to carry out the business’ plan.</vt:lpstr>
      <vt:lpstr> What is organizing? </vt:lpstr>
      <vt:lpstr>The management function that focuses on setting realistic goals for a business.</vt:lpstr>
      <vt:lpstr>What is planning?</vt:lpstr>
      <vt:lpstr>Another name for primary industries. </vt:lpstr>
      <vt:lpstr>What are extractive industries?</vt:lpstr>
      <vt:lpstr>Two methods that businesses use to save on labour costs.</vt:lpstr>
      <vt:lpstr>What are automation and consolidation?</vt:lpstr>
      <vt:lpstr>Cash is an example of this.</vt:lpstr>
      <vt:lpstr>What is liquid capital?</vt:lpstr>
      <vt:lpstr>The four stages in the production process (in order).</vt:lpstr>
      <vt:lpstr>What are purchasing, processing, quality control and grading?</vt:lpstr>
      <vt:lpstr>PowerPoint Presentation</vt:lpstr>
      <vt:lpstr>What are natural resources, raw materials, labour, capital, information, and management?</vt:lpstr>
    </vt:vector>
  </TitlesOfParts>
  <Company>Grant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Grant County High School</dc:creator>
  <cp:lastModifiedBy>AutoBVT</cp:lastModifiedBy>
  <cp:revision>110</cp:revision>
  <cp:lastPrinted>2015-10-25T18:27:29Z</cp:lastPrinted>
  <dcterms:created xsi:type="dcterms:W3CDTF">1998-08-19T17:45:48Z</dcterms:created>
  <dcterms:modified xsi:type="dcterms:W3CDTF">2016-04-05T12:19:11Z</dcterms:modified>
</cp:coreProperties>
</file>