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7"/>
  </p:notesMasterIdLst>
  <p:handoutMasterIdLst>
    <p:handoutMasterId r:id="rId38"/>
  </p:handoutMasterIdLst>
  <p:sldIdLst>
    <p:sldId id="256" r:id="rId2"/>
    <p:sldId id="530" r:id="rId3"/>
    <p:sldId id="550" r:id="rId4"/>
    <p:sldId id="551" r:id="rId5"/>
    <p:sldId id="552" r:id="rId6"/>
    <p:sldId id="553" r:id="rId7"/>
    <p:sldId id="554" r:id="rId8"/>
    <p:sldId id="540" r:id="rId9"/>
    <p:sldId id="537" r:id="rId10"/>
    <p:sldId id="522" r:id="rId11"/>
    <p:sldId id="531" r:id="rId12"/>
    <p:sldId id="532" r:id="rId13"/>
    <p:sldId id="533" r:id="rId14"/>
    <p:sldId id="534" r:id="rId15"/>
    <p:sldId id="535" r:id="rId16"/>
    <p:sldId id="523" r:id="rId17"/>
    <p:sldId id="516" r:id="rId18"/>
    <p:sldId id="517" r:id="rId19"/>
    <p:sldId id="524" r:id="rId20"/>
    <p:sldId id="546" r:id="rId21"/>
    <p:sldId id="518" r:id="rId22"/>
    <p:sldId id="519" r:id="rId23"/>
    <p:sldId id="525" r:id="rId24"/>
    <p:sldId id="547" r:id="rId25"/>
    <p:sldId id="520" r:id="rId26"/>
    <p:sldId id="521" r:id="rId27"/>
    <p:sldId id="526" r:id="rId28"/>
    <p:sldId id="548" r:id="rId29"/>
    <p:sldId id="549" r:id="rId30"/>
    <p:sldId id="515" r:id="rId31"/>
    <p:sldId id="541" r:id="rId32"/>
    <p:sldId id="527" r:id="rId33"/>
    <p:sldId id="542" r:id="rId34"/>
    <p:sldId id="471" r:id="rId35"/>
    <p:sldId id="539" r:id="rId3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p:cViewPr varScale="1">
        <p:scale>
          <a:sx n="85" d="100"/>
          <a:sy n="85" d="100"/>
        </p:scale>
        <p:origin x="-133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1A77692-0351-44A4-8227-6F54EDF791F9}" type="datetimeFigureOut">
              <a:rPr lang="en-US" smtClean="0"/>
              <a:pPr/>
              <a:t>2/28/2016</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67D9FF2-89E9-446C-8DAF-9E25B9C7E0D4}" type="slidenum">
              <a:rPr lang="en-US" smtClean="0"/>
              <a:pPr/>
              <a:t>‹#›</a:t>
            </a:fld>
            <a:endParaRPr lang="en-US" dirty="0"/>
          </a:p>
        </p:txBody>
      </p:sp>
    </p:spTree>
    <p:extLst>
      <p:ext uri="{BB962C8B-B14F-4D97-AF65-F5344CB8AC3E}">
        <p14:creationId xmlns="" xmlns:p14="http://schemas.microsoft.com/office/powerpoint/2010/main" val="3221223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BD6313EF-D686-4525-9A7E-B3D57480D27F}" type="datetimeFigureOut">
              <a:rPr lang="en-US"/>
              <a:pPr>
                <a:defRPr/>
              </a:pPr>
              <a:t>2/28/2016</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dirty="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1F0CE94E-4773-4062-93AD-5636AFE83674}" type="slidenum">
              <a:rPr lang="en-US"/>
              <a:pPr>
                <a:defRPr/>
              </a:pPr>
              <a:t>‹#›</a:t>
            </a:fld>
            <a:endParaRPr lang="en-US" dirty="0"/>
          </a:p>
        </p:txBody>
      </p:sp>
    </p:spTree>
    <p:extLst>
      <p:ext uri="{BB962C8B-B14F-4D97-AF65-F5344CB8AC3E}">
        <p14:creationId xmlns="" xmlns:p14="http://schemas.microsoft.com/office/powerpoint/2010/main" val="4063992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34938" y="2438400"/>
            <a:ext cx="9009062"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grpSp>
      <p:sp>
        <p:nvSpPr>
          <p:cNvPr id="81932" name="Rectangle 12"/>
          <p:cNvSpPr>
            <a:spLocks noGrp="1" noChangeArrowheads="1"/>
          </p:cNvSpPr>
          <p:nvPr>
            <p:ph type="ctrTitle"/>
          </p:nvPr>
        </p:nvSpPr>
        <p:spPr>
          <a:xfrm>
            <a:off x="1143000" y="1676400"/>
            <a:ext cx="7772400" cy="1462088"/>
          </a:xfrm>
        </p:spPr>
        <p:txBody>
          <a:bodyPr/>
          <a:lstStyle>
            <a:lvl1pPr>
              <a:defRPr sz="6000"/>
            </a:lvl1pPr>
          </a:lstStyle>
          <a:p>
            <a:r>
              <a:rPr lang="en-US" smtClean="0"/>
              <a:t>Click to edit Master title style</a:t>
            </a:r>
            <a:endParaRPr lang="en-US" dirty="0"/>
          </a:p>
        </p:txBody>
      </p:sp>
      <p:sp>
        <p:nvSpPr>
          <p:cNvPr id="81933" name="Rectangle 13"/>
          <p:cNvSpPr>
            <a:spLocks noGrp="1" noChangeArrowheads="1"/>
          </p:cNvSpPr>
          <p:nvPr>
            <p:ph type="subTitle" idx="1"/>
          </p:nvPr>
        </p:nvSpPr>
        <p:spPr>
          <a:xfrm>
            <a:off x="1143000" y="3733800"/>
            <a:ext cx="7772400" cy="1752600"/>
          </a:xfrm>
        </p:spPr>
        <p:txBody>
          <a:bodyPr/>
          <a:lstStyle>
            <a:lvl1pPr marL="0" indent="0" algn="l">
              <a:buFont typeface="Wingdings" pitchFamily="2" charset="2"/>
              <a:buNone/>
              <a:defRPr sz="3200"/>
            </a:lvl1pPr>
          </a:lstStyle>
          <a:p>
            <a:r>
              <a:rPr lang="en-US" smtClean="0"/>
              <a:t>Click to edit Master subtitle style</a:t>
            </a:r>
            <a:endParaRPr lang="en-US" dirty="0"/>
          </a:p>
        </p:txBody>
      </p:sp>
      <p:sp>
        <p:nvSpPr>
          <p:cNvPr id="14" name="Rectangle 14"/>
          <p:cNvSpPr>
            <a:spLocks noGrp="1" noChangeArrowheads="1"/>
          </p:cNvSpPr>
          <p:nvPr>
            <p:ph type="dt" sz="half" idx="10"/>
          </p:nvPr>
        </p:nvSpPr>
        <p:spPr>
          <a:xfrm>
            <a:off x="1143000" y="6248400"/>
            <a:ext cx="1905000" cy="457200"/>
          </a:xfrm>
        </p:spPr>
        <p:txBody>
          <a:bodyPr/>
          <a:lstStyle>
            <a:lvl1pPr>
              <a:defRPr>
                <a:solidFill>
                  <a:schemeClr val="bg2"/>
                </a:solidFill>
              </a:defRPr>
            </a:lvl1pPr>
          </a:lstStyle>
          <a:p>
            <a:pPr>
              <a:defRPr/>
            </a:pPr>
            <a:fld id="{02EA6C1F-7977-4B4B-8DB3-B8BC22FC9462}" type="datetime4">
              <a:rPr lang="en-US" smtClean="0"/>
              <a:t>February 28, 2016</a:t>
            </a:fld>
            <a:endParaRPr lang="en-US" dirty="0"/>
          </a:p>
        </p:txBody>
      </p:sp>
      <p:sp>
        <p:nvSpPr>
          <p:cNvPr id="15" name="Rectangle 15"/>
          <p:cNvSpPr>
            <a:spLocks noGrp="1" noChangeArrowheads="1"/>
          </p:cNvSpPr>
          <p:nvPr>
            <p:ph type="ftr" sz="quarter" idx="11"/>
          </p:nvPr>
        </p:nvSpPr>
        <p:spPr>
          <a:xfrm>
            <a:off x="3276600" y="6248400"/>
            <a:ext cx="3505200" cy="457200"/>
          </a:xfrm>
        </p:spPr>
        <p:txBody>
          <a:bodyPr/>
          <a:lstStyle>
            <a:lvl1pPr>
              <a:defRPr>
                <a:solidFill>
                  <a:schemeClr val="bg2"/>
                </a:solidFill>
              </a:defRPr>
            </a:lvl1pPr>
          </a:lstStyle>
          <a:p>
            <a:pPr>
              <a:defRPr/>
            </a:pPr>
            <a:r>
              <a:rPr lang="en-CA" dirty="0" smtClean="0"/>
              <a:t>1DPHYS - Generating Electrical Energy</a:t>
            </a:r>
            <a:endParaRPr lang="en-US" dirty="0"/>
          </a:p>
        </p:txBody>
      </p:sp>
      <p:sp>
        <p:nvSpPr>
          <p:cNvPr id="16" name="Rectangle 16"/>
          <p:cNvSpPr>
            <a:spLocks noGrp="1" noChangeArrowheads="1"/>
          </p:cNvSpPr>
          <p:nvPr>
            <p:ph type="sldNum" sz="quarter" idx="12"/>
          </p:nvPr>
        </p:nvSpPr>
        <p:spPr/>
        <p:txBody>
          <a:bodyPr/>
          <a:lstStyle>
            <a:lvl1pPr>
              <a:defRPr>
                <a:solidFill>
                  <a:schemeClr val="bg2"/>
                </a:solidFill>
              </a:defRPr>
            </a:lvl1pPr>
          </a:lstStyle>
          <a:p>
            <a:pPr>
              <a:defRPr/>
            </a:pPr>
            <a:fld id="{59E9E9EA-684C-4C50-8E9A-18E1CF1EB9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533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1"/>
          <p:cNvSpPr>
            <a:spLocks noGrp="1" noChangeArrowheads="1"/>
          </p:cNvSpPr>
          <p:nvPr>
            <p:ph type="dt" sz="half" idx="10"/>
          </p:nvPr>
        </p:nvSpPr>
        <p:spPr>
          <a:ln/>
        </p:spPr>
        <p:txBody>
          <a:bodyPr/>
          <a:lstStyle>
            <a:lvl1pPr>
              <a:defRPr/>
            </a:lvl1pPr>
          </a:lstStyle>
          <a:p>
            <a:pPr>
              <a:defRPr/>
            </a:pPr>
            <a:fld id="{CC91DCD9-1005-4606-93F8-1837D91AF418}" type="datetime4">
              <a:rPr lang="en-US" smtClean="0"/>
              <a:t>February 28, 2016</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C9F6608F-02BE-4372-93F2-EF6DC8DDE5E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193B1ED0-4AF2-4D45-8F29-E5ADB34A0D49}" type="datetime4">
              <a:rPr lang="en-US" smtClean="0"/>
              <a:t>February 28, 2016</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140F3620-1596-4AF6-BFBD-90AEEDCAD0F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4267200" cy="5181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267200" cy="5181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1"/>
          <p:cNvSpPr>
            <a:spLocks noGrp="1" noChangeArrowheads="1"/>
          </p:cNvSpPr>
          <p:nvPr>
            <p:ph type="dt" sz="half" idx="10"/>
          </p:nvPr>
        </p:nvSpPr>
        <p:spPr>
          <a:ln/>
        </p:spPr>
        <p:txBody>
          <a:bodyPr/>
          <a:lstStyle>
            <a:lvl1pPr>
              <a:defRPr/>
            </a:lvl1pPr>
          </a:lstStyle>
          <a:p>
            <a:pPr>
              <a:defRPr/>
            </a:pPr>
            <a:fld id="{1F1682F2-A528-497A-84B2-26D41538B033}" type="datetime4">
              <a:rPr lang="en-US" smtClean="0"/>
              <a:t>February 28, 2016</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1C623E64-5771-4574-BD9B-9383362B54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533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914400"/>
            <a:ext cx="4267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524000"/>
            <a:ext cx="4267200" cy="4572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914400"/>
            <a:ext cx="4270375"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1524000"/>
            <a:ext cx="4270375" cy="4572001"/>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11"/>
          <p:cNvSpPr>
            <a:spLocks noGrp="1" noChangeArrowheads="1"/>
          </p:cNvSpPr>
          <p:nvPr>
            <p:ph type="dt" sz="half" idx="10"/>
          </p:nvPr>
        </p:nvSpPr>
        <p:spPr>
          <a:ln/>
        </p:spPr>
        <p:txBody>
          <a:bodyPr/>
          <a:lstStyle>
            <a:lvl1pPr>
              <a:defRPr/>
            </a:lvl1pPr>
          </a:lstStyle>
          <a:p>
            <a:pPr>
              <a:defRPr/>
            </a:pPr>
            <a:fld id="{7B0E6136-A290-4429-A46F-F1EE1252C952}" type="datetime4">
              <a:rPr lang="en-US" smtClean="0"/>
              <a:t>February 28, 2016</a:t>
            </a:fld>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2FF07FCB-92B3-4A37-831B-35B1C724378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2B6C7EA3-D9CB-4485-97EA-3FDC79861953}" type="datetime4">
              <a:rPr lang="en-US" smtClean="0"/>
              <a:t>February 28, 2016</a:t>
            </a:fld>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7CF5EB82-88BA-4B75-BD95-C4A8F171F74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156234C3-DA9D-4F83-97EF-329CB022A026}" type="datetime4">
              <a:rPr lang="en-US" smtClean="0"/>
              <a:t>February 28, 2016</a:t>
            </a:fld>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C16A71CF-176C-448B-9565-F3912465EFA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A266B92-C4AB-4EAB-ABF9-183923024578}" type="datetime4">
              <a:rPr lang="en-US" smtClean="0"/>
              <a:t>February 28, 2016</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3570F1CD-5054-4D64-8AB7-FE253E8BF27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D6F273AB-162F-419A-8546-E609B64DF626}" type="datetime4">
              <a:rPr lang="en-US" smtClean="0"/>
              <a:t>February 28, 2016</a:t>
            </a:fld>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r>
              <a:rPr lang="en-CA" dirty="0" smtClean="0"/>
              <a:t>1DPHYS - Generating Electrical Energy</a:t>
            </a: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7C12435C-CF67-4A75-B83D-D4A82AC4DF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8"/>
          <p:cNvGrpSpPr>
            <a:grpSpLocks/>
          </p:cNvGrpSpPr>
          <p:nvPr/>
        </p:nvGrpSpPr>
        <p:grpSpPr bwMode="auto">
          <a:xfrm>
            <a:off x="152400" y="76200"/>
            <a:ext cx="8755063" cy="736600"/>
            <a:chOff x="152400" y="76200"/>
            <a:chExt cx="8755225" cy="736759"/>
          </a:xfrm>
        </p:grpSpPr>
        <p:grpSp>
          <p:nvGrpSpPr>
            <p:cNvPr id="1032" name="Group 17"/>
            <p:cNvGrpSpPr>
              <a:grpSpLocks/>
            </p:cNvGrpSpPr>
            <p:nvPr userDrawn="1"/>
          </p:nvGrpSpPr>
          <p:grpSpPr bwMode="auto">
            <a:xfrm>
              <a:off x="152400" y="76200"/>
              <a:ext cx="806768" cy="736759"/>
              <a:chOff x="152400" y="76200"/>
              <a:chExt cx="806768" cy="736759"/>
            </a:xfrm>
          </p:grpSpPr>
          <p:grpSp>
            <p:nvGrpSpPr>
              <p:cNvPr id="1034" name="Group 13"/>
              <p:cNvGrpSpPr>
                <a:grpSpLocks/>
              </p:cNvGrpSpPr>
              <p:nvPr userDrawn="1"/>
            </p:nvGrpSpPr>
            <p:grpSpPr bwMode="auto">
              <a:xfrm>
                <a:off x="355759" y="151765"/>
                <a:ext cx="497840" cy="332264"/>
                <a:chOff x="420688" y="339725"/>
                <a:chExt cx="711200" cy="474663"/>
              </a:xfrm>
            </p:grpSpPr>
            <p:sp>
              <p:nvSpPr>
                <p:cNvPr id="80898" name="Rectangle 2"/>
                <p:cNvSpPr>
                  <a:spLocks noChangeArrowheads="1"/>
                </p:cNvSpPr>
                <p:nvPr/>
              </p:nvSpPr>
              <p:spPr bwMode="ltGray">
                <a:xfrm>
                  <a:off x="420467" y="340655"/>
                  <a:ext cx="437705" cy="474086"/>
                </a:xfrm>
                <a:prstGeom prst="rect">
                  <a:avLst/>
                </a:prstGeom>
                <a:solidFill>
                  <a:schemeClr val="accent2"/>
                </a:soli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mn-lt"/>
                  </a:endParaRPr>
                </a:p>
              </p:txBody>
            </p:sp>
            <p:sp>
              <p:nvSpPr>
                <p:cNvPr id="80899" name="Rectangle 3"/>
                <p:cNvSpPr>
                  <a:spLocks noChangeArrowheads="1"/>
                </p:cNvSpPr>
                <p:nvPr/>
              </p:nvSpPr>
              <p:spPr bwMode="ltGray">
                <a:xfrm>
                  <a:off x="803742" y="340655"/>
                  <a:ext cx="328845" cy="474086"/>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mn-lt"/>
                  </a:endParaRPr>
                </a:p>
              </p:txBody>
            </p:sp>
          </p:grpSp>
          <p:grpSp>
            <p:nvGrpSpPr>
              <p:cNvPr id="1035" name="Group 14"/>
              <p:cNvGrpSpPr>
                <a:grpSpLocks/>
              </p:cNvGrpSpPr>
              <p:nvPr userDrawn="1"/>
            </p:nvGrpSpPr>
            <p:grpSpPr bwMode="auto">
              <a:xfrm>
                <a:off x="442437" y="447357"/>
                <a:ext cx="516731" cy="332264"/>
                <a:chOff x="544513" y="762000"/>
                <a:chExt cx="738187" cy="474663"/>
              </a:xfrm>
            </p:grpSpPr>
            <p:sp>
              <p:nvSpPr>
                <p:cNvPr id="80900" name="Rectangle 4"/>
                <p:cNvSpPr>
                  <a:spLocks noChangeArrowheads="1"/>
                </p:cNvSpPr>
                <p:nvPr/>
              </p:nvSpPr>
              <p:spPr bwMode="ltGray">
                <a:xfrm>
                  <a:off x="545200" y="762569"/>
                  <a:ext cx="421830" cy="474086"/>
                </a:xfrm>
                <a:prstGeom prst="rect">
                  <a:avLst/>
                </a:prstGeom>
                <a:solidFill>
                  <a:schemeClr val="folHlink"/>
                </a:soli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mn-lt"/>
                  </a:endParaRPr>
                </a:p>
              </p:txBody>
            </p:sp>
            <p:sp>
              <p:nvSpPr>
                <p:cNvPr id="80901" name="Rectangle 5"/>
                <p:cNvSpPr>
                  <a:spLocks noChangeArrowheads="1"/>
                </p:cNvSpPr>
                <p:nvPr/>
              </p:nvSpPr>
              <p:spPr bwMode="ltGray">
                <a:xfrm>
                  <a:off x="914867" y="762569"/>
                  <a:ext cx="367400" cy="47408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mn-lt"/>
                  </a:endParaRPr>
                </a:p>
              </p:txBody>
            </p:sp>
          </p:grpSp>
          <p:sp>
            <p:nvSpPr>
              <p:cNvPr id="80902" name="Rectangle 6"/>
              <p:cNvSpPr>
                <a:spLocks noChangeArrowheads="1"/>
              </p:cNvSpPr>
              <p:nvPr/>
            </p:nvSpPr>
            <p:spPr bwMode="ltGray">
              <a:xfrm>
                <a:off x="152400" y="396944"/>
                <a:ext cx="392120" cy="295339"/>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mn-lt"/>
                </a:endParaRPr>
              </a:p>
            </p:txBody>
          </p:sp>
          <p:sp>
            <p:nvSpPr>
              <p:cNvPr id="80903" name="Rectangle 7"/>
              <p:cNvSpPr>
                <a:spLocks noChangeArrowheads="1"/>
              </p:cNvSpPr>
              <p:nvPr/>
            </p:nvSpPr>
            <p:spPr bwMode="gray">
              <a:xfrm>
                <a:off x="596908" y="76200"/>
                <a:ext cx="22225" cy="736759"/>
              </a:xfrm>
              <a:prstGeom prst="rect">
                <a:avLst/>
              </a:prstGeom>
              <a:solidFill>
                <a:schemeClr val="bg2"/>
              </a:soli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mn-lt"/>
                </a:endParaRPr>
              </a:p>
            </p:txBody>
          </p:sp>
        </p:grpSp>
        <p:sp>
          <p:nvSpPr>
            <p:cNvPr id="80904" name="Rectangle 8"/>
            <p:cNvSpPr>
              <a:spLocks noChangeArrowheads="1"/>
            </p:cNvSpPr>
            <p:nvPr/>
          </p:nvSpPr>
          <p:spPr bwMode="gray">
            <a:xfrm>
              <a:off x="373067" y="630358"/>
              <a:ext cx="8534558" cy="2223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mn-lt"/>
              </a:endParaRPr>
            </a:p>
          </p:txBody>
        </p:sp>
      </p:grpSp>
      <p:sp>
        <p:nvSpPr>
          <p:cNvPr id="1027" name="Rectangle 9"/>
          <p:cNvSpPr>
            <a:spLocks noGrp="1" noChangeArrowheads="1"/>
          </p:cNvSpPr>
          <p:nvPr>
            <p:ph type="title"/>
          </p:nvPr>
        </p:nvSpPr>
        <p:spPr bwMode="auto">
          <a:xfrm>
            <a:off x="914400" y="76200"/>
            <a:ext cx="80010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228600" y="914400"/>
            <a:ext cx="868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7" name="Rectangle 11"/>
          <p:cNvSpPr>
            <a:spLocks noGrp="1" noChangeArrowheads="1"/>
          </p:cNvSpPr>
          <p:nvPr>
            <p:ph type="dt" sz="half" idx="2"/>
          </p:nvPr>
        </p:nvSpPr>
        <p:spPr bwMode="auto">
          <a:xfrm>
            <a:off x="228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400">
                <a:latin typeface="+mn-lt"/>
              </a:defRPr>
            </a:lvl1pPr>
          </a:lstStyle>
          <a:p>
            <a:pPr>
              <a:defRPr/>
            </a:pPr>
            <a:fld id="{3D6B2791-AD48-45F4-82A9-C157D6552C0F}" type="datetime4">
              <a:rPr lang="en-US" smtClean="0"/>
              <a:t>February 28, 2016</a:t>
            </a:fld>
            <a:endParaRPr lang="en-US" dirty="0"/>
          </a:p>
        </p:txBody>
      </p:sp>
      <p:sp>
        <p:nvSpPr>
          <p:cNvPr id="80908" name="Rectangle 12"/>
          <p:cNvSpPr>
            <a:spLocks noGrp="1" noChangeArrowheads="1"/>
          </p:cNvSpPr>
          <p:nvPr>
            <p:ph type="ftr" sz="quarter" idx="3"/>
          </p:nvPr>
        </p:nvSpPr>
        <p:spPr bwMode="auto">
          <a:xfrm>
            <a:off x="2362200" y="6248400"/>
            <a:ext cx="441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400">
                <a:latin typeface="+mn-lt"/>
              </a:defRPr>
            </a:lvl1pPr>
          </a:lstStyle>
          <a:p>
            <a:pPr>
              <a:defRPr/>
            </a:pPr>
            <a:r>
              <a:rPr lang="en-CA" dirty="0" smtClean="0"/>
              <a:t>1DPHYS - Generating Electrical Energy</a:t>
            </a:r>
            <a:endParaRPr lang="en-US" dirty="0"/>
          </a:p>
        </p:txBody>
      </p:sp>
      <p:sp>
        <p:nvSpPr>
          <p:cNvPr id="80909" name="Rectangle 13"/>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400">
                <a:latin typeface="+mn-lt"/>
              </a:defRPr>
            </a:lvl1pPr>
          </a:lstStyle>
          <a:p>
            <a:pPr>
              <a:defRPr/>
            </a:pPr>
            <a:fld id="{B5C7A669-B67D-49A4-8BC5-CB095B6D1C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hf hdr="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ahoma" charset="0"/>
        </a:defRPr>
      </a:lvl2pPr>
      <a:lvl3pPr algn="l" rtl="0" eaLnBrk="0" fontAlgn="base" hangingPunct="0">
        <a:spcBef>
          <a:spcPct val="0"/>
        </a:spcBef>
        <a:spcAft>
          <a:spcPct val="0"/>
        </a:spcAft>
        <a:defRPr sz="2800">
          <a:solidFill>
            <a:schemeClr val="tx2"/>
          </a:solidFill>
          <a:latin typeface="Tahoma" charset="0"/>
        </a:defRPr>
      </a:lvl3pPr>
      <a:lvl4pPr algn="l" rtl="0" eaLnBrk="0" fontAlgn="base" hangingPunct="0">
        <a:spcBef>
          <a:spcPct val="0"/>
        </a:spcBef>
        <a:spcAft>
          <a:spcPct val="0"/>
        </a:spcAft>
        <a:defRPr sz="2800">
          <a:solidFill>
            <a:schemeClr val="tx2"/>
          </a:solidFill>
          <a:latin typeface="Tahoma" charset="0"/>
        </a:defRPr>
      </a:lvl4pPr>
      <a:lvl5pPr algn="l" rtl="0" eaLnBrk="0" fontAlgn="base" hangingPunct="0">
        <a:spcBef>
          <a:spcPct val="0"/>
        </a:spcBef>
        <a:spcAft>
          <a:spcPct val="0"/>
        </a:spcAft>
        <a:defRPr sz="28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www.youtube.com/watch?v=-1EIhowgtgA"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1-g73ty9v04&amp;NR=1&amp;feature=endscree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z6bGY7ylWk"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CA" dirty="0" smtClean="0">
                <a:cs typeface="Arial" charset="0"/>
              </a:rPr>
              <a:t>SNC1D</a:t>
            </a:r>
            <a:br>
              <a:rPr lang="en-CA" dirty="0" smtClean="0">
                <a:cs typeface="Arial" charset="0"/>
              </a:rPr>
            </a:br>
            <a:r>
              <a:rPr lang="en-CA" dirty="0" smtClean="0">
                <a:cs typeface="Arial" charset="0"/>
              </a:rPr>
              <a:t>PHYSICS</a:t>
            </a:r>
            <a:endParaRPr lang="en-US" dirty="0" smtClean="0"/>
          </a:p>
        </p:txBody>
      </p:sp>
      <p:sp>
        <p:nvSpPr>
          <p:cNvPr id="3" name="Subtitle 2"/>
          <p:cNvSpPr>
            <a:spLocks noGrp="1"/>
          </p:cNvSpPr>
          <p:nvPr>
            <p:ph type="subTitle" idx="1"/>
          </p:nvPr>
        </p:nvSpPr>
        <p:spPr/>
        <p:txBody>
          <a:bodyPr/>
          <a:lstStyle/>
          <a:p>
            <a:pPr eaLnBrk="1" hangingPunct="1"/>
            <a:r>
              <a:rPr lang="en-US" dirty="0" smtClean="0"/>
              <a:t>THE CHARACTERISTICS OF ELECTRICITY</a:t>
            </a:r>
          </a:p>
          <a:p>
            <a:pPr marL="573088" indent="-573088" eaLnBrk="1" hangingPunct="1"/>
            <a:r>
              <a:rPr lang="en-US" dirty="0" smtClean="0">
                <a:sym typeface="WP IconicSymbolsA"/>
              </a:rPr>
              <a:t>	Generating Electrical Energy</a:t>
            </a:r>
            <a:endParaRPr lang="en-US" dirty="0" smtClean="0">
              <a:sym typeface="WP IconicSymbolsA" pitchFamily="2" charset="2"/>
            </a:endParaRPr>
          </a:p>
          <a:p>
            <a:pPr marL="573088" indent="-573088" eaLnBrk="1" hangingPunct="1"/>
            <a:r>
              <a:rPr lang="en-US" dirty="0" smtClean="0">
                <a:sym typeface="WP IconicSymbolsA" pitchFamily="2" charset="2"/>
              </a:rPr>
              <a:t>	(P.476-485)</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b="1" dirty="0" smtClean="0"/>
              <a:t>PRACTICE</a:t>
            </a:r>
          </a:p>
          <a:p>
            <a:pPr marL="457200" indent="-457200" algn="just">
              <a:buNone/>
            </a:pPr>
            <a:r>
              <a:rPr lang="en-CA" dirty="0" smtClean="0"/>
              <a:t>1.	Although renewable energy resources are replaceable or unlimited in supply, non-renewable energy resources such as coal, oil, and natural gas continue to be the most widely used sources of </a:t>
            </a:r>
            <a:r>
              <a:rPr lang="en-US" dirty="0" smtClean="0"/>
              <a:t>electrical </a:t>
            </a:r>
            <a:r>
              <a:rPr lang="en-CA" dirty="0" smtClean="0"/>
              <a:t>energy in the world today.  Why?  (Hint: there are two major reasons.)</a:t>
            </a:r>
          </a:p>
          <a:p>
            <a:pPr marL="457200" indent="-457200" algn="just">
              <a:buNone/>
            </a:pPr>
            <a:endParaRPr lang="en-CA" dirty="0" smtClean="0"/>
          </a:p>
          <a:p>
            <a:pPr marL="914400" indent="-914400" algn="just">
              <a:buNone/>
              <a:tabLst>
                <a:tab pos="457200" algn="l"/>
              </a:tabLst>
            </a:pPr>
            <a:r>
              <a:rPr lang="en-CA" dirty="0" smtClean="0"/>
              <a:t>	</a:t>
            </a:r>
            <a:r>
              <a:rPr lang="en-CA" dirty="0" smtClean="0">
                <a:solidFill>
                  <a:srgbClr val="FF0000"/>
                </a:solidFill>
                <a:sym typeface="WP IconicSymbolsA"/>
              </a:rPr>
              <a:t>	M</a:t>
            </a:r>
            <a:r>
              <a:rPr lang="en-CA" dirty="0" smtClean="0">
                <a:solidFill>
                  <a:srgbClr val="FF0000"/>
                </a:solidFill>
              </a:rPr>
              <a:t>uch of today’s technology is designed to transform the chemical energy in fossil fuels into other forms of energy.</a:t>
            </a:r>
          </a:p>
          <a:p>
            <a:pPr marL="914400" indent="-914400" algn="just">
              <a:buNone/>
              <a:tabLst>
                <a:tab pos="457200" algn="l"/>
              </a:tabLst>
            </a:pPr>
            <a:r>
              <a:rPr lang="en-CA" dirty="0" smtClean="0">
                <a:solidFill>
                  <a:srgbClr val="FF0000"/>
                </a:solidFill>
              </a:rPr>
              <a:t>	</a:t>
            </a:r>
            <a:r>
              <a:rPr lang="en-CA" dirty="0" smtClean="0">
                <a:solidFill>
                  <a:srgbClr val="FF0000"/>
                </a:solidFill>
                <a:sym typeface="WP IconicSymbolsA"/>
              </a:rPr>
              <a:t>	T</a:t>
            </a:r>
            <a:r>
              <a:rPr lang="en-CA" dirty="0" smtClean="0">
                <a:solidFill>
                  <a:srgbClr val="FF0000"/>
                </a:solidFill>
              </a:rPr>
              <a:t>he large-scale, global use of fossil fuels and fossil fuel-using devices keeps their prices relatively low.</a:t>
            </a:r>
          </a:p>
          <a:p>
            <a:pPr marL="457200" indent="-457200" algn="just">
              <a:buNone/>
            </a:pPr>
            <a:endParaRPr lang="en-CA" dirty="0" smtClean="0"/>
          </a:p>
        </p:txBody>
      </p:sp>
      <p:sp>
        <p:nvSpPr>
          <p:cNvPr id="4" name="Date Placeholder 3"/>
          <p:cNvSpPr>
            <a:spLocks noGrp="1"/>
          </p:cNvSpPr>
          <p:nvPr>
            <p:ph type="dt" sz="quarter" idx="10"/>
          </p:nvPr>
        </p:nvSpPr>
        <p:spPr/>
        <p:txBody>
          <a:bodyPr/>
          <a:lstStyle/>
          <a:p>
            <a:pPr>
              <a:defRPr/>
            </a:pPr>
            <a:fld id="{D0D93548-3F0D-4DA4-8C5F-44A3331F54CD}"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a:t>
            </a:r>
            <a:endParaRPr lang="en-US" dirty="0" smtClean="0"/>
          </a:p>
        </p:txBody>
      </p:sp>
      <p:sp>
        <p:nvSpPr>
          <p:cNvPr id="5123" name="Content Placeholder 2"/>
          <p:cNvSpPr>
            <a:spLocks noGrp="1"/>
          </p:cNvSpPr>
          <p:nvPr>
            <p:ph idx="1"/>
          </p:nvPr>
        </p:nvSpPr>
        <p:spPr>
          <a:xfrm>
            <a:off x="228600" y="914400"/>
            <a:ext cx="8686800" cy="5181600"/>
          </a:xfrm>
        </p:spPr>
        <p:txBody>
          <a:bodyPr/>
          <a:lstStyle/>
          <a:p>
            <a:pPr marL="0" indent="0" algn="just">
              <a:buClrTx/>
              <a:buSzPct val="100000"/>
              <a:buNone/>
              <a:tabLst>
                <a:tab pos="4913313" algn="l"/>
              </a:tabLst>
            </a:pPr>
            <a:r>
              <a:rPr lang="en-US" i="1" dirty="0" smtClean="0"/>
              <a:t>Most of the electrical energy distributed by the power grid is produced in electrical energy generating stations.  These stations use large machines called generators to produce electrical energy.  A </a:t>
            </a:r>
            <a:r>
              <a:rPr lang="en-US" b="1" i="1" dirty="0" smtClean="0">
                <a:effectLst>
                  <a:glow rad="228600">
                    <a:schemeClr val="accent2">
                      <a:satMod val="175000"/>
                      <a:alpha val="40000"/>
                    </a:schemeClr>
                  </a:glow>
                </a:effectLst>
              </a:rPr>
              <a:t>generator</a:t>
            </a:r>
            <a:r>
              <a:rPr lang="en-US" i="1" dirty="0" smtClean="0"/>
              <a:t> is a machine that converts mechanical energy into electrical energy.</a:t>
            </a:r>
            <a:endParaRPr lang="en-US" b="1" dirty="0" smtClean="0"/>
          </a:p>
        </p:txBody>
      </p:sp>
      <p:sp>
        <p:nvSpPr>
          <p:cNvPr id="4" name="Date Placeholder 3"/>
          <p:cNvSpPr>
            <a:spLocks noGrp="1"/>
          </p:cNvSpPr>
          <p:nvPr>
            <p:ph type="dt" sz="quarter" idx="10"/>
          </p:nvPr>
        </p:nvSpPr>
        <p:spPr/>
        <p:txBody>
          <a:bodyPr/>
          <a:lstStyle/>
          <a:p>
            <a:pPr>
              <a:defRPr/>
            </a:pPr>
            <a:fld id="{93CBFD01-7231-4336-B758-2CE0BCBCADDB}"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10</a:t>
            </a:fld>
            <a:endParaRPr lang="en-US" dirty="0"/>
          </a:p>
        </p:txBody>
      </p:sp>
      <p:pic>
        <p:nvPicPr>
          <p:cNvPr id="7" name="Picture 6" descr="CropperCapture[5].jpg"/>
          <p:cNvPicPr>
            <a:picLocks noChangeAspect="1"/>
          </p:cNvPicPr>
          <p:nvPr/>
        </p:nvPicPr>
        <p:blipFill>
          <a:blip r:embed="rId2" cstate="print"/>
          <a:stretch>
            <a:fillRect/>
          </a:stretch>
        </p:blipFill>
        <p:spPr>
          <a:xfrm>
            <a:off x="1433100" y="2438400"/>
            <a:ext cx="6277801" cy="3505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a:t>
            </a:r>
            <a:endParaRPr lang="en-US" dirty="0" smtClean="0"/>
          </a:p>
        </p:txBody>
      </p:sp>
      <p:sp>
        <p:nvSpPr>
          <p:cNvPr id="5123" name="Content Placeholder 2"/>
          <p:cNvSpPr>
            <a:spLocks noGrp="1"/>
          </p:cNvSpPr>
          <p:nvPr>
            <p:ph idx="1"/>
          </p:nvPr>
        </p:nvSpPr>
        <p:spPr/>
        <p:txBody>
          <a:bodyPr/>
          <a:lstStyle/>
          <a:p>
            <a:pPr marL="0" indent="0" algn="just">
              <a:buClrTx/>
              <a:buSzPct val="100000"/>
              <a:buNone/>
              <a:tabLst>
                <a:tab pos="4913313" algn="l"/>
              </a:tabLst>
            </a:pPr>
            <a:r>
              <a:rPr lang="en-US" i="1" dirty="0" smtClean="0"/>
              <a:t>A basic generator consists of a magnet and a wire coil.  Recall that magnets have two different poles: north and south.  Magnetism at these poles can cause a push or a pull.  When the wire coil rotates near the magnetic poles, the negatively charged particles in the wire are forced to move.  This is how electrical energy is generated.  The faster the wire coils are rotated, the more electricity that is generated.</a:t>
            </a:r>
          </a:p>
        </p:txBody>
      </p:sp>
      <p:sp>
        <p:nvSpPr>
          <p:cNvPr id="4" name="Date Placeholder 3"/>
          <p:cNvSpPr>
            <a:spLocks noGrp="1"/>
          </p:cNvSpPr>
          <p:nvPr>
            <p:ph type="dt" sz="quarter" idx="10"/>
          </p:nvPr>
        </p:nvSpPr>
        <p:spPr/>
        <p:txBody>
          <a:bodyPr/>
          <a:lstStyle/>
          <a:p>
            <a:pPr>
              <a:defRPr/>
            </a:pPr>
            <a:fld id="{59E20320-3319-4BE3-8B13-E2A06789FF13}"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11</a:t>
            </a:fld>
            <a:endParaRPr lang="en-US" dirty="0"/>
          </a:p>
        </p:txBody>
      </p:sp>
      <p:pic>
        <p:nvPicPr>
          <p:cNvPr id="7" name="Picture 6" descr="CropperCapture[2].jpg"/>
          <p:cNvPicPr>
            <a:picLocks noChangeAspect="1"/>
          </p:cNvPicPr>
          <p:nvPr/>
        </p:nvPicPr>
        <p:blipFill>
          <a:blip r:embed="rId2" cstate="print"/>
          <a:stretch>
            <a:fillRect/>
          </a:stretch>
        </p:blipFill>
        <p:spPr>
          <a:xfrm>
            <a:off x="521970" y="3048000"/>
            <a:ext cx="8100060" cy="28041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a:t>
            </a:r>
            <a:endParaRPr lang="en-US" dirty="0" smtClean="0"/>
          </a:p>
        </p:txBody>
      </p:sp>
      <p:sp>
        <p:nvSpPr>
          <p:cNvPr id="5123" name="Content Placeholder 2"/>
          <p:cNvSpPr>
            <a:spLocks noGrp="1"/>
          </p:cNvSpPr>
          <p:nvPr>
            <p:ph idx="1"/>
          </p:nvPr>
        </p:nvSpPr>
        <p:spPr/>
        <p:txBody>
          <a:bodyPr/>
          <a:lstStyle/>
          <a:p>
            <a:pPr marL="0" indent="0" algn="just">
              <a:buClrTx/>
              <a:buSzPct val="100000"/>
              <a:buNone/>
              <a:tabLst>
                <a:tab pos="4913313" algn="l"/>
              </a:tabLst>
            </a:pPr>
            <a:r>
              <a:rPr lang="en-US" i="1" dirty="0" smtClean="0"/>
              <a:t>The energy in wind, flowing water, or steam can be converted into electrical energy.  The movement is used to push the blades of a fan-like device called a </a:t>
            </a:r>
            <a:r>
              <a:rPr lang="en-US" b="1" i="1" dirty="0" smtClean="0">
                <a:effectLst>
                  <a:glow rad="228600">
                    <a:schemeClr val="accent2">
                      <a:satMod val="175000"/>
                      <a:alpha val="40000"/>
                    </a:schemeClr>
                  </a:glow>
                </a:effectLst>
              </a:rPr>
              <a:t>turbine</a:t>
            </a:r>
            <a:r>
              <a:rPr lang="en-US" i="1" dirty="0" smtClean="0"/>
              <a:t>.  The turbine is connected to the wire coils inside a generator.  When the turbine spins, the coils of wire generate electrical energy as they spin at high speed near powerful magnets.</a:t>
            </a:r>
          </a:p>
        </p:txBody>
      </p:sp>
      <p:sp>
        <p:nvSpPr>
          <p:cNvPr id="4" name="Date Placeholder 3"/>
          <p:cNvSpPr>
            <a:spLocks noGrp="1"/>
          </p:cNvSpPr>
          <p:nvPr>
            <p:ph type="dt" sz="quarter" idx="10"/>
          </p:nvPr>
        </p:nvSpPr>
        <p:spPr/>
        <p:txBody>
          <a:bodyPr/>
          <a:lstStyle/>
          <a:p>
            <a:pPr>
              <a:defRPr/>
            </a:pPr>
            <a:fld id="{362E051E-7230-46BA-BA14-F03C959B73AE}"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12</a:t>
            </a:fld>
            <a:endParaRPr lang="en-US" dirty="0"/>
          </a:p>
        </p:txBody>
      </p:sp>
      <p:pic>
        <p:nvPicPr>
          <p:cNvPr id="7" name="Picture 6" descr="CropperCapture[2].jpg"/>
          <p:cNvPicPr>
            <a:picLocks noChangeAspect="1"/>
          </p:cNvPicPr>
          <p:nvPr/>
        </p:nvPicPr>
        <p:blipFill>
          <a:blip r:embed="rId2" cstate="print"/>
          <a:stretch>
            <a:fillRect/>
          </a:stretch>
        </p:blipFill>
        <p:spPr>
          <a:xfrm>
            <a:off x="521970" y="3048000"/>
            <a:ext cx="8100060" cy="28041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a:t>
            </a:r>
            <a:endParaRPr lang="en-US" dirty="0" smtClean="0"/>
          </a:p>
        </p:txBody>
      </p:sp>
      <p:sp>
        <p:nvSpPr>
          <p:cNvPr id="5123" name="Content Placeholder 2"/>
          <p:cNvSpPr>
            <a:spLocks noGrp="1"/>
          </p:cNvSpPr>
          <p:nvPr>
            <p:ph idx="1"/>
          </p:nvPr>
        </p:nvSpPr>
        <p:spPr>
          <a:xfrm>
            <a:off x="228600" y="914400"/>
            <a:ext cx="6096000" cy="5181600"/>
          </a:xfrm>
        </p:spPr>
        <p:txBody>
          <a:bodyPr/>
          <a:lstStyle/>
          <a:p>
            <a:pPr marL="457200" lvl="0" indent="-457200" algn="just">
              <a:spcBef>
                <a:spcPts val="480"/>
              </a:spcBef>
              <a:buClrTx/>
              <a:buSzPct val="100000"/>
              <a:buNone/>
              <a:defRPr/>
            </a:pPr>
            <a:r>
              <a:rPr lang="en-US" b="1" dirty="0" smtClean="0"/>
              <a:t>GENERATOR</a:t>
            </a:r>
          </a:p>
          <a:p>
            <a:pPr marL="461963" lvl="0" indent="-461963" algn="just">
              <a:spcBef>
                <a:spcPts val="480"/>
              </a:spcBef>
              <a:buClr>
                <a:srgbClr val="3333CC"/>
              </a:buClr>
              <a:buSzPct val="80000"/>
              <a:buFont typeface="Wingdings" pitchFamily="2" charset="2"/>
              <a:buChar char="v"/>
              <a:defRPr/>
            </a:pPr>
            <a:r>
              <a:rPr lang="en-US" dirty="0" smtClean="0"/>
              <a:t>machine that converts mechanical energy into electrical energy</a:t>
            </a:r>
          </a:p>
          <a:p>
            <a:pPr marL="461963" lvl="0" indent="-461963" algn="just">
              <a:spcBef>
                <a:spcPts val="480"/>
              </a:spcBef>
              <a:buClr>
                <a:srgbClr val="3333CC"/>
              </a:buClr>
              <a:buSzPct val="80000"/>
              <a:buFont typeface="Wingdings" pitchFamily="2" charset="2"/>
              <a:buChar char="v"/>
              <a:defRPr/>
            </a:pPr>
            <a:r>
              <a:rPr lang="en-US" dirty="0" smtClean="0"/>
              <a:t>consists of a magnet and a wire coil</a:t>
            </a:r>
          </a:p>
          <a:p>
            <a:pPr marL="461963" lvl="0" indent="-461963" algn="just">
              <a:spcBef>
                <a:spcPts val="480"/>
              </a:spcBef>
              <a:buClr>
                <a:srgbClr val="3333CC"/>
              </a:buClr>
              <a:buSzPct val="80000"/>
              <a:buFont typeface="Wingdings" pitchFamily="2" charset="2"/>
              <a:buChar char="v"/>
              <a:defRPr/>
            </a:pPr>
            <a:r>
              <a:rPr lang="en-US" dirty="0" smtClean="0"/>
              <a:t>when the wire coil spins near a magnet electricity is generated</a:t>
            </a:r>
          </a:p>
        </p:txBody>
      </p:sp>
      <p:sp>
        <p:nvSpPr>
          <p:cNvPr id="4" name="Date Placeholder 3"/>
          <p:cNvSpPr>
            <a:spLocks noGrp="1"/>
          </p:cNvSpPr>
          <p:nvPr>
            <p:ph type="dt" sz="quarter" idx="10"/>
          </p:nvPr>
        </p:nvSpPr>
        <p:spPr/>
        <p:txBody>
          <a:bodyPr/>
          <a:lstStyle/>
          <a:p>
            <a:pPr>
              <a:defRPr/>
            </a:pPr>
            <a:fld id="{30B95B81-538C-415C-9652-1C27D25CC434}"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13</a:t>
            </a:fld>
            <a:endParaRPr lang="en-US" dirty="0"/>
          </a:p>
        </p:txBody>
      </p:sp>
      <p:pic>
        <p:nvPicPr>
          <p:cNvPr id="8" name="Picture 7" descr="CropperCapture[2].jpg"/>
          <p:cNvPicPr>
            <a:picLocks noChangeAspect="1"/>
          </p:cNvPicPr>
          <p:nvPr/>
        </p:nvPicPr>
        <p:blipFill>
          <a:blip r:embed="rId2" cstate="print"/>
          <a:srcRect l="53969" t="27511" r="24867" b="8054"/>
          <a:stretch>
            <a:fillRect/>
          </a:stretch>
        </p:blipFill>
        <p:spPr>
          <a:xfrm>
            <a:off x="6553200" y="914400"/>
            <a:ext cx="2377440" cy="25057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a:t>
            </a:r>
            <a:endParaRPr lang="en-US" dirty="0" smtClean="0"/>
          </a:p>
        </p:txBody>
      </p:sp>
      <p:sp>
        <p:nvSpPr>
          <p:cNvPr id="5123" name="Content Placeholder 2"/>
          <p:cNvSpPr>
            <a:spLocks noGrp="1"/>
          </p:cNvSpPr>
          <p:nvPr>
            <p:ph idx="1"/>
          </p:nvPr>
        </p:nvSpPr>
        <p:spPr>
          <a:xfrm>
            <a:off x="228600" y="914400"/>
            <a:ext cx="6172200" cy="5181600"/>
          </a:xfrm>
        </p:spPr>
        <p:txBody>
          <a:bodyPr/>
          <a:lstStyle/>
          <a:p>
            <a:pPr marL="461963" lvl="0" indent="-461963" algn="just">
              <a:spcBef>
                <a:spcPts val="480"/>
              </a:spcBef>
              <a:buClr>
                <a:srgbClr val="3333CC"/>
              </a:buClr>
              <a:buSzPct val="80000"/>
              <a:buNone/>
              <a:defRPr/>
            </a:pPr>
            <a:r>
              <a:rPr lang="en-US" b="1" dirty="0" smtClean="0"/>
              <a:t>TURBINE</a:t>
            </a:r>
          </a:p>
          <a:p>
            <a:pPr marL="461963" lvl="0" indent="-461963" algn="just">
              <a:spcBef>
                <a:spcPts val="480"/>
              </a:spcBef>
              <a:buClr>
                <a:srgbClr val="3333CC"/>
              </a:buClr>
              <a:buSzPct val="80000"/>
              <a:buFont typeface="Wingdings" pitchFamily="2" charset="2"/>
              <a:buChar char="v"/>
              <a:defRPr/>
            </a:pPr>
            <a:r>
              <a:rPr lang="en-US" dirty="0" smtClean="0"/>
              <a:t>fan-like device connected to wire coil</a:t>
            </a:r>
          </a:p>
          <a:p>
            <a:pPr marL="461963" lvl="0" indent="-461963" algn="just">
              <a:spcBef>
                <a:spcPts val="480"/>
              </a:spcBef>
              <a:buClr>
                <a:srgbClr val="3333CC"/>
              </a:buClr>
              <a:buSzPct val="80000"/>
              <a:buFont typeface="Wingdings" pitchFamily="2" charset="2"/>
              <a:buChar char="v"/>
              <a:defRPr/>
            </a:pPr>
            <a:r>
              <a:rPr lang="en-US" dirty="0" smtClean="0"/>
              <a:t>energy in wind, flowing water, or steam is used to spin the turbine</a:t>
            </a:r>
          </a:p>
          <a:p>
            <a:pPr marL="461963" lvl="0" indent="-461963" algn="just">
              <a:spcBef>
                <a:spcPts val="480"/>
              </a:spcBef>
              <a:buClr>
                <a:srgbClr val="3333CC"/>
              </a:buClr>
              <a:buSzPct val="80000"/>
              <a:buFont typeface="Wingdings" pitchFamily="2" charset="2"/>
              <a:buChar char="v"/>
              <a:defRPr/>
            </a:pPr>
            <a:r>
              <a:rPr lang="en-US" dirty="0" smtClean="0"/>
              <a:t>the faster the wire coil spins the more electricity is generated</a:t>
            </a:r>
          </a:p>
        </p:txBody>
      </p:sp>
      <p:sp>
        <p:nvSpPr>
          <p:cNvPr id="4" name="Date Placeholder 3"/>
          <p:cNvSpPr>
            <a:spLocks noGrp="1"/>
          </p:cNvSpPr>
          <p:nvPr>
            <p:ph type="dt" sz="quarter" idx="10"/>
          </p:nvPr>
        </p:nvSpPr>
        <p:spPr/>
        <p:txBody>
          <a:bodyPr/>
          <a:lstStyle/>
          <a:p>
            <a:pPr>
              <a:defRPr/>
            </a:pPr>
            <a:fld id="{7FDD564F-5D12-46E6-9358-D1A186894E6D}"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14</a:t>
            </a:fld>
            <a:endParaRPr lang="en-US" dirty="0"/>
          </a:p>
        </p:txBody>
      </p:sp>
      <p:pic>
        <p:nvPicPr>
          <p:cNvPr id="7" name="Picture 6" descr="CropperCapture[2].jpg"/>
          <p:cNvPicPr>
            <a:picLocks noChangeAspect="1"/>
          </p:cNvPicPr>
          <p:nvPr/>
        </p:nvPicPr>
        <p:blipFill>
          <a:blip r:embed="rId2" cstate="print"/>
          <a:srcRect l="25031" t="28921" r="53276" b="8818"/>
          <a:stretch>
            <a:fillRect/>
          </a:stretch>
        </p:blipFill>
        <p:spPr>
          <a:xfrm>
            <a:off x="6553200" y="914400"/>
            <a:ext cx="2377440" cy="2362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a:t>
            </a:r>
            <a:endParaRPr lang="en-US" dirty="0" smtClean="0"/>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b="1" dirty="0" smtClean="0"/>
              <a:t>PRACTICE</a:t>
            </a:r>
          </a:p>
          <a:p>
            <a:pPr marL="457200" indent="-457200" algn="just">
              <a:buNone/>
            </a:pPr>
            <a:r>
              <a:rPr lang="en-CA" dirty="0" smtClean="0"/>
              <a:t>2.	The three main sources of electrical energy production in Ontario are fossil fuel, nuclear energy, and hydroelectric.  Complete a chart similar to the one below detailing the type of energy, how and how much electrical energy is produced by each and some advantages and disadvantages of each?</a:t>
            </a:r>
          </a:p>
        </p:txBody>
      </p:sp>
      <p:sp>
        <p:nvSpPr>
          <p:cNvPr id="4" name="Date Placeholder 3"/>
          <p:cNvSpPr>
            <a:spLocks noGrp="1"/>
          </p:cNvSpPr>
          <p:nvPr>
            <p:ph type="dt" sz="quarter" idx="10"/>
          </p:nvPr>
        </p:nvSpPr>
        <p:spPr/>
        <p:txBody>
          <a:bodyPr/>
          <a:lstStyle/>
          <a:p>
            <a:pPr>
              <a:defRPr/>
            </a:pPr>
            <a:fld id="{BD54F33E-261F-4704-9DD6-CE50ADCDAAFA}"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15</a:t>
            </a:fld>
            <a:endParaRPr lang="en-US" dirty="0"/>
          </a:p>
        </p:txBody>
      </p:sp>
      <p:graphicFrame>
        <p:nvGraphicFramePr>
          <p:cNvPr id="7" name="Table 6"/>
          <p:cNvGraphicFramePr>
            <a:graphicFrameLocks noGrp="1"/>
          </p:cNvGraphicFramePr>
          <p:nvPr/>
        </p:nvGraphicFramePr>
        <p:xfrm>
          <a:off x="762000" y="3276600"/>
          <a:ext cx="8046720" cy="2743200"/>
        </p:xfrm>
        <a:graphic>
          <a:graphicData uri="http://schemas.openxmlformats.org/drawingml/2006/table">
            <a:tbl>
              <a:tblPr firstRow="1" bandRow="1">
                <a:tableStyleId>{5C22544A-7EE6-4342-B048-85BDC9FD1C3A}</a:tableStyleId>
              </a:tblPr>
              <a:tblGrid>
                <a:gridCol w="914400"/>
                <a:gridCol w="2377440"/>
                <a:gridCol w="2377440"/>
                <a:gridCol w="2377440"/>
              </a:tblGrid>
              <a:tr h="457200">
                <a:tc>
                  <a:txBody>
                    <a:bodyPr/>
                    <a:lstStyle/>
                    <a:p>
                      <a:endParaRPr lang="en-CA"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dirty="0" smtClean="0">
                          <a:solidFill>
                            <a:schemeClr val="tx1"/>
                          </a:solidFill>
                        </a:rPr>
                        <a:t>Fossil Fuel</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CA" dirty="0" smtClean="0">
                          <a:solidFill>
                            <a:schemeClr val="tx1"/>
                          </a:solidFill>
                        </a:rPr>
                        <a:t>Nuclear</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CA" dirty="0" smtClean="0">
                          <a:solidFill>
                            <a:schemeClr val="tx1"/>
                          </a:solidFill>
                        </a:rPr>
                        <a:t>Hydroelectric</a:t>
                      </a:r>
                      <a:endParaRPr lang="en-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r>
              <a:tr h="457200">
                <a:tc>
                  <a:txBody>
                    <a:bodyPr/>
                    <a:lstStyle/>
                    <a:p>
                      <a:r>
                        <a:rPr lang="en-CA" dirty="0" smtClean="0"/>
                        <a:t>Type</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57200">
                <a:tc>
                  <a:txBody>
                    <a:bodyPr/>
                    <a:lstStyle/>
                    <a:p>
                      <a:r>
                        <a:rPr lang="en-CA" dirty="0" smtClean="0"/>
                        <a:t>How?</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baseline="0" dirty="0" smtClean="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buFont typeface="WP MathA"/>
                        <a:buNone/>
                      </a:pP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57200">
                <a:tc>
                  <a:txBody>
                    <a:bodyPr/>
                    <a:lstStyle/>
                    <a:p>
                      <a:r>
                        <a:rPr lang="en-CA" dirty="0" smtClean="0"/>
                        <a:t>%</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baseline="0" dirty="0" smtClean="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buFont typeface="WP MathA"/>
                        <a:buNone/>
                      </a:pP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57200">
                <a:tc>
                  <a:txBody>
                    <a:bodyPr/>
                    <a:lstStyle/>
                    <a:p>
                      <a:r>
                        <a:rPr lang="en-CA" dirty="0" smtClean="0"/>
                        <a:t>Pro</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57200">
                <a:tc>
                  <a:txBody>
                    <a:bodyPr/>
                    <a:lstStyle/>
                    <a:p>
                      <a:r>
                        <a:rPr lang="en-CA" dirty="0" smtClean="0"/>
                        <a:t>Con</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Fossil Fuels</a:t>
            </a:r>
          </a:p>
        </p:txBody>
      </p:sp>
      <p:sp>
        <p:nvSpPr>
          <p:cNvPr id="5123" name="Content Placeholder 2"/>
          <p:cNvSpPr>
            <a:spLocks noGrp="1"/>
          </p:cNvSpPr>
          <p:nvPr>
            <p:ph idx="1"/>
          </p:nvPr>
        </p:nvSpPr>
        <p:spPr>
          <a:xfrm>
            <a:off x="228600" y="914400"/>
            <a:ext cx="5334000" cy="5181600"/>
          </a:xfrm>
        </p:spPr>
        <p:txBody>
          <a:bodyPr/>
          <a:lstStyle/>
          <a:p>
            <a:pPr marL="0" indent="0" algn="just">
              <a:buNone/>
            </a:pPr>
            <a:r>
              <a:rPr lang="en-CA" i="1" dirty="0" smtClean="0"/>
              <a:t>Fossil fuels are recovered from the ground in raw form.  They then undergo some form of energy transformation to make them useful.  When burned directly, the fuel products can be used to operate the engines of vehicles and furnaces to heat buildings.</a:t>
            </a:r>
          </a:p>
          <a:p>
            <a:pPr marL="0" indent="0" algn="just">
              <a:buNone/>
            </a:pPr>
            <a:endParaRPr lang="en-CA" i="1" dirty="0" smtClean="0"/>
          </a:p>
          <a:p>
            <a:pPr marL="0" indent="0" algn="just">
              <a:buNone/>
            </a:pPr>
            <a:r>
              <a:rPr lang="en-CA" b="1" i="1" dirty="0" smtClean="0"/>
              <a:t>NOTE!</a:t>
            </a:r>
          </a:p>
          <a:p>
            <a:pPr marL="0" indent="0" algn="just">
              <a:buNone/>
            </a:pPr>
            <a:r>
              <a:rPr lang="en-CA" i="1" dirty="0" smtClean="0"/>
              <a:t>As the supply of oil and natural gas diminishes, less conventional fossil fuel resources, such as Western Canada’s tar sands, will become more important.</a:t>
            </a:r>
            <a:endParaRPr lang="en-CA" dirty="0" smtClean="0"/>
          </a:p>
        </p:txBody>
      </p:sp>
      <p:sp>
        <p:nvSpPr>
          <p:cNvPr id="4" name="Date Placeholder 3"/>
          <p:cNvSpPr>
            <a:spLocks noGrp="1"/>
          </p:cNvSpPr>
          <p:nvPr>
            <p:ph type="dt" sz="quarter" idx="10"/>
          </p:nvPr>
        </p:nvSpPr>
        <p:spPr/>
        <p:txBody>
          <a:bodyPr/>
          <a:lstStyle/>
          <a:p>
            <a:pPr>
              <a:defRPr/>
            </a:pPr>
            <a:fld id="{18C92668-6B1B-4AA2-BCA2-428F578EB6B4}"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16</a:t>
            </a:fld>
            <a:endParaRPr lang="en-US" dirty="0"/>
          </a:p>
        </p:txBody>
      </p:sp>
      <p:pic>
        <p:nvPicPr>
          <p:cNvPr id="7" name="Picture 6" descr="CropperCapture[1].jpg"/>
          <p:cNvPicPr>
            <a:picLocks noChangeAspect="1"/>
          </p:cNvPicPr>
          <p:nvPr/>
        </p:nvPicPr>
        <p:blipFill>
          <a:blip r:embed="rId2" cstate="print"/>
          <a:stretch>
            <a:fillRect/>
          </a:stretch>
        </p:blipFill>
        <p:spPr>
          <a:xfrm>
            <a:off x="5699760" y="914401"/>
            <a:ext cx="3291840" cy="4457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Fossil Fuels</a:t>
            </a:r>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i="1" dirty="0" smtClean="0"/>
              <a:t>The fuel products can also be used to generate electricity.  In this process, the fossil fuel is burned to produce steam, which in turn drives large turbines connected to huge electric generators.</a:t>
            </a:r>
            <a:endParaRPr lang="en-CA" dirty="0" smtClean="0"/>
          </a:p>
        </p:txBody>
      </p:sp>
      <p:sp>
        <p:nvSpPr>
          <p:cNvPr id="4" name="Date Placeholder 3"/>
          <p:cNvSpPr>
            <a:spLocks noGrp="1"/>
          </p:cNvSpPr>
          <p:nvPr>
            <p:ph type="dt" sz="quarter" idx="10"/>
          </p:nvPr>
        </p:nvSpPr>
        <p:spPr/>
        <p:txBody>
          <a:bodyPr/>
          <a:lstStyle/>
          <a:p>
            <a:pPr>
              <a:defRPr/>
            </a:pPr>
            <a:fld id="{A068831E-4FD8-4B17-931D-53ACE989D5A6}"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17</a:t>
            </a:fld>
            <a:endParaRPr lang="en-US" dirty="0"/>
          </a:p>
        </p:txBody>
      </p:sp>
      <p:pic>
        <p:nvPicPr>
          <p:cNvPr id="7" name="Picture 6" descr="CropperCapture[1].jpg"/>
          <p:cNvPicPr>
            <a:picLocks noChangeAspect="1"/>
          </p:cNvPicPr>
          <p:nvPr/>
        </p:nvPicPr>
        <p:blipFill>
          <a:blip r:embed="rId2" cstate="print"/>
          <a:srcRect t="-717"/>
          <a:stretch>
            <a:fillRect/>
          </a:stretch>
        </p:blipFill>
        <p:spPr>
          <a:xfrm>
            <a:off x="1479167" y="2133600"/>
            <a:ext cx="6185666" cy="36806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Fossil Fuels</a:t>
            </a:r>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b="1" i="1" dirty="0" smtClean="0"/>
              <a:t>DYK?</a:t>
            </a:r>
          </a:p>
          <a:p>
            <a:pPr marL="0" indent="0" algn="just">
              <a:buNone/>
            </a:pPr>
            <a:r>
              <a:rPr lang="en-CA" i="1" dirty="0" smtClean="0"/>
              <a:t>Ontario obtains about 36% of its electricity from generating stations using fossil fuels.</a:t>
            </a:r>
            <a:endParaRPr lang="en-CA" dirty="0" smtClean="0"/>
          </a:p>
        </p:txBody>
      </p:sp>
      <p:sp>
        <p:nvSpPr>
          <p:cNvPr id="4" name="Date Placeholder 3"/>
          <p:cNvSpPr>
            <a:spLocks noGrp="1"/>
          </p:cNvSpPr>
          <p:nvPr>
            <p:ph type="dt" sz="quarter" idx="10"/>
          </p:nvPr>
        </p:nvSpPr>
        <p:spPr/>
        <p:txBody>
          <a:bodyPr/>
          <a:lstStyle/>
          <a:p>
            <a:pPr>
              <a:defRPr/>
            </a:pPr>
            <a:fld id="{C363243A-B31B-48A9-9849-DF61FAA41E1B}"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18</a:t>
            </a:fld>
            <a:endParaRPr lang="en-US" dirty="0"/>
          </a:p>
        </p:txBody>
      </p:sp>
      <p:pic>
        <p:nvPicPr>
          <p:cNvPr id="7" name="Picture 6" descr="CropperCapture[1].jpg"/>
          <p:cNvPicPr>
            <a:picLocks noChangeAspect="1"/>
          </p:cNvPicPr>
          <p:nvPr/>
        </p:nvPicPr>
        <p:blipFill>
          <a:blip r:embed="rId2" cstate="print"/>
          <a:srcRect t="-717"/>
          <a:stretch>
            <a:fillRect/>
          </a:stretch>
        </p:blipFill>
        <p:spPr>
          <a:xfrm>
            <a:off x="1479167" y="2133600"/>
            <a:ext cx="6185666" cy="368060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Electrical Energy</a:t>
            </a:r>
          </a:p>
        </p:txBody>
      </p:sp>
      <p:sp>
        <p:nvSpPr>
          <p:cNvPr id="5123" name="Content Placeholder 2"/>
          <p:cNvSpPr>
            <a:spLocks noGrp="1"/>
          </p:cNvSpPr>
          <p:nvPr>
            <p:ph idx="1"/>
          </p:nvPr>
        </p:nvSpPr>
        <p:spPr>
          <a:xfrm>
            <a:off x="228600" y="914400"/>
            <a:ext cx="3810000" cy="5181600"/>
          </a:xfrm>
        </p:spPr>
        <p:txBody>
          <a:bodyPr/>
          <a:lstStyle/>
          <a:p>
            <a:pPr marL="0" indent="0" algn="just">
              <a:buNone/>
            </a:pPr>
            <a:r>
              <a:rPr lang="en-US" i="1" dirty="0" smtClean="0"/>
              <a:t>Every day, people all over the world use electrical devices to make their lives easier.  Electric stoves cook our food, electric lights brighten our homes at night, and electric heaters keep us warm in the winter.  But where does all this electrical energy come from?</a:t>
            </a:r>
          </a:p>
          <a:p>
            <a:pPr marL="0" indent="0" algn="just">
              <a:buNone/>
            </a:pPr>
            <a:endParaRPr lang="en-US" i="1" dirty="0" smtClean="0"/>
          </a:p>
          <a:p>
            <a:pPr marL="0" indent="0" algn="just">
              <a:buNone/>
            </a:pPr>
            <a:endParaRPr lang="en-US" i="1" dirty="0" smtClean="0"/>
          </a:p>
          <a:p>
            <a:pPr marL="0" indent="0" algn="just">
              <a:buNone/>
            </a:pPr>
            <a:endParaRPr lang="en-US" i="1" dirty="0" smtClean="0"/>
          </a:p>
          <a:p>
            <a:pPr marL="0" indent="0" algn="just">
              <a:buNone/>
            </a:pPr>
            <a:endParaRPr lang="en-US" i="1" dirty="0" smtClean="0"/>
          </a:p>
          <a:p>
            <a:pPr marL="0" indent="0" algn="just">
              <a:buNone/>
            </a:pPr>
            <a:endParaRPr lang="en-US" i="1" dirty="0" smtClean="0"/>
          </a:p>
        </p:txBody>
      </p:sp>
      <p:sp>
        <p:nvSpPr>
          <p:cNvPr id="4" name="Date Placeholder 3"/>
          <p:cNvSpPr>
            <a:spLocks noGrp="1"/>
          </p:cNvSpPr>
          <p:nvPr>
            <p:ph type="dt" sz="quarter" idx="10"/>
          </p:nvPr>
        </p:nvSpPr>
        <p:spPr/>
        <p:txBody>
          <a:bodyPr/>
          <a:lstStyle/>
          <a:p>
            <a:pPr>
              <a:defRPr/>
            </a:pPr>
            <a:fld id="{31C2593C-7963-4AEF-BE1F-869B40261E92}"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a:t>
            </a:fld>
            <a:endParaRPr lang="en-US" dirty="0"/>
          </a:p>
        </p:txBody>
      </p:sp>
      <p:pic>
        <p:nvPicPr>
          <p:cNvPr id="7" name="Picture 6" descr="CropperCapture[14].jpg"/>
          <p:cNvPicPr>
            <a:picLocks noChangeAspect="1"/>
          </p:cNvPicPr>
          <p:nvPr/>
        </p:nvPicPr>
        <p:blipFill>
          <a:blip r:embed="rId2" cstate="print"/>
          <a:stretch>
            <a:fillRect/>
          </a:stretch>
        </p:blipFill>
        <p:spPr>
          <a:xfrm>
            <a:off x="4191000" y="914400"/>
            <a:ext cx="4755619" cy="29821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Fossil Fuels</a:t>
            </a:r>
          </a:p>
        </p:txBody>
      </p:sp>
      <p:sp>
        <p:nvSpPr>
          <p:cNvPr id="5123" name="Content Placeholder 2"/>
          <p:cNvSpPr>
            <a:spLocks noGrp="1"/>
          </p:cNvSpPr>
          <p:nvPr>
            <p:ph idx="1"/>
          </p:nvPr>
        </p:nvSpPr>
        <p:spPr>
          <a:xfrm>
            <a:off x="228600" y="914400"/>
            <a:ext cx="5334000" cy="5181600"/>
          </a:xfrm>
        </p:spPr>
        <p:txBody>
          <a:bodyPr/>
          <a:lstStyle/>
          <a:p>
            <a:pPr marL="0" indent="0" algn="just">
              <a:buNone/>
            </a:pPr>
            <a:r>
              <a:rPr lang="en-CA" b="1" i="1" dirty="0" smtClean="0"/>
              <a:t>NOTE!</a:t>
            </a:r>
          </a:p>
          <a:p>
            <a:pPr marL="0" indent="0" algn="just">
              <a:buNone/>
            </a:pPr>
            <a:r>
              <a:rPr lang="en-CA" i="1" dirty="0" smtClean="0"/>
              <a:t>While fossil fuels are much less expensive to use than other sources, it does have some disadvantages including:</a:t>
            </a:r>
          </a:p>
          <a:p>
            <a:pPr marL="341313" lvl="1" indent="-341313" algn="just">
              <a:buClrTx/>
              <a:buSzPct val="80000"/>
              <a:buFont typeface="Arial" pitchFamily="34" charset="0"/>
              <a:buChar char="•"/>
            </a:pPr>
            <a:r>
              <a:rPr lang="en-CA" i="1" dirty="0" smtClean="0"/>
              <a:t>releases carbon dioxide and other greenhouse gases into the air which contributes to climate change</a:t>
            </a:r>
          </a:p>
          <a:p>
            <a:pPr marL="341313" lvl="1" indent="-341313" algn="just">
              <a:buClrTx/>
              <a:buSzPct val="80000"/>
              <a:buFont typeface="Arial" pitchFamily="34" charset="0"/>
              <a:buChar char="•"/>
            </a:pPr>
            <a:r>
              <a:rPr lang="en-CA" i="1" dirty="0" smtClean="0"/>
              <a:t>obtaining fossil fuels destroys habitats</a:t>
            </a:r>
          </a:p>
          <a:p>
            <a:pPr marL="341313" lvl="1" indent="-341313" algn="just">
              <a:buClrTx/>
              <a:buSzPct val="80000"/>
              <a:buFont typeface="Arial" pitchFamily="34" charset="0"/>
              <a:buChar char="•"/>
            </a:pPr>
            <a:r>
              <a:rPr lang="en-CA" i="1" dirty="0" smtClean="0"/>
              <a:t>burning fossil fuels causes pollution including acid precipitation</a:t>
            </a:r>
          </a:p>
          <a:p>
            <a:pPr marL="341313" lvl="1" indent="-341313" algn="just">
              <a:buClrTx/>
              <a:buSzPct val="80000"/>
              <a:buFont typeface="Arial" pitchFamily="34" charset="0"/>
              <a:buChar char="•"/>
            </a:pPr>
            <a:r>
              <a:rPr lang="en-CA" i="1" dirty="0" smtClean="0"/>
              <a:t>uses large volumes of water to cool and condense steam, which can cause thermal pollution</a:t>
            </a:r>
          </a:p>
        </p:txBody>
      </p:sp>
      <p:sp>
        <p:nvSpPr>
          <p:cNvPr id="4" name="Date Placeholder 3"/>
          <p:cNvSpPr>
            <a:spLocks noGrp="1"/>
          </p:cNvSpPr>
          <p:nvPr>
            <p:ph type="dt" sz="quarter" idx="10"/>
          </p:nvPr>
        </p:nvSpPr>
        <p:spPr/>
        <p:txBody>
          <a:bodyPr/>
          <a:lstStyle/>
          <a:p>
            <a:pPr>
              <a:defRPr/>
            </a:pPr>
            <a:fld id="{D3108DC9-BA89-4E75-92E2-93824CD781BD}"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19</a:t>
            </a:fld>
            <a:endParaRPr lang="en-US" dirty="0"/>
          </a:p>
        </p:txBody>
      </p:sp>
      <p:pic>
        <p:nvPicPr>
          <p:cNvPr id="7" name="Picture 6" descr="CropperCapture[1].jpg"/>
          <p:cNvPicPr>
            <a:picLocks noChangeAspect="1"/>
          </p:cNvPicPr>
          <p:nvPr/>
        </p:nvPicPr>
        <p:blipFill>
          <a:blip r:embed="rId2" cstate="print"/>
          <a:stretch>
            <a:fillRect/>
          </a:stretch>
        </p:blipFill>
        <p:spPr>
          <a:xfrm>
            <a:off x="5699760" y="914401"/>
            <a:ext cx="3291840" cy="445786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Nuclear</a:t>
            </a:r>
          </a:p>
        </p:txBody>
      </p:sp>
      <p:sp>
        <p:nvSpPr>
          <p:cNvPr id="5123" name="Content Placeholder 2"/>
          <p:cNvSpPr>
            <a:spLocks noGrp="1"/>
          </p:cNvSpPr>
          <p:nvPr>
            <p:ph idx="1"/>
          </p:nvPr>
        </p:nvSpPr>
        <p:spPr>
          <a:xfrm>
            <a:off x="228600" y="914400"/>
            <a:ext cx="4648200" cy="5181600"/>
          </a:xfrm>
        </p:spPr>
        <p:txBody>
          <a:bodyPr/>
          <a:lstStyle/>
          <a:p>
            <a:pPr marL="0" indent="0" algn="just">
              <a:buNone/>
            </a:pPr>
            <a:r>
              <a:rPr lang="en-CA" i="1" dirty="0" smtClean="0"/>
              <a:t>Nuclear energy is a form of potential energy that is used for the generation of electricity.  Uranium undergoes </a:t>
            </a:r>
            <a:r>
              <a:rPr lang="en-CA" b="1" i="1" dirty="0" smtClean="0"/>
              <a:t>nuclear fission</a:t>
            </a:r>
            <a:r>
              <a:rPr lang="en-CA" i="1" dirty="0" smtClean="0"/>
              <a:t>, in which the nucleus (core) of each atom splits and, in doing so, releases a relatively large amount of thermal energy.</a:t>
            </a:r>
          </a:p>
          <a:p>
            <a:pPr marL="0" indent="0" algn="just">
              <a:buNone/>
            </a:pPr>
            <a:endParaRPr lang="en-CA" i="1" dirty="0" smtClean="0"/>
          </a:p>
          <a:p>
            <a:pPr marL="0" indent="0" algn="just">
              <a:buNone/>
            </a:pPr>
            <a:r>
              <a:rPr lang="en-CA" b="1" i="1" dirty="0" smtClean="0"/>
              <a:t>NOTE!</a:t>
            </a:r>
          </a:p>
          <a:p>
            <a:pPr marL="0" indent="0" algn="just">
              <a:buNone/>
            </a:pPr>
            <a:r>
              <a:rPr lang="en-CA" i="1" dirty="0" smtClean="0"/>
              <a:t>The combination of smaller nuclei to form larger nuclei is called </a:t>
            </a:r>
            <a:r>
              <a:rPr lang="en-CA" b="1" i="1" dirty="0" smtClean="0"/>
              <a:t>nuclear fusion</a:t>
            </a:r>
            <a:r>
              <a:rPr lang="en-CA" i="1" dirty="0" smtClean="0"/>
              <a:t>, which is the power source of the Sun.</a:t>
            </a:r>
            <a:endParaRPr lang="en-CA" dirty="0" smtClean="0"/>
          </a:p>
        </p:txBody>
      </p:sp>
      <p:sp>
        <p:nvSpPr>
          <p:cNvPr id="4" name="Date Placeholder 3"/>
          <p:cNvSpPr>
            <a:spLocks noGrp="1"/>
          </p:cNvSpPr>
          <p:nvPr>
            <p:ph type="dt" sz="quarter" idx="10"/>
          </p:nvPr>
        </p:nvSpPr>
        <p:spPr/>
        <p:txBody>
          <a:bodyPr/>
          <a:lstStyle/>
          <a:p>
            <a:pPr>
              <a:defRPr/>
            </a:pPr>
            <a:fld id="{50040717-76C7-43AB-9BB2-6E4CD751E222}"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20</a:t>
            </a:fld>
            <a:endParaRPr lang="en-US" dirty="0"/>
          </a:p>
        </p:txBody>
      </p:sp>
      <p:pic>
        <p:nvPicPr>
          <p:cNvPr id="7" name="Picture 6" descr="CropperCapture[1].jpg"/>
          <p:cNvPicPr>
            <a:picLocks noChangeAspect="1"/>
          </p:cNvPicPr>
          <p:nvPr/>
        </p:nvPicPr>
        <p:blipFill>
          <a:blip r:embed="rId2" cstate="print"/>
          <a:stretch>
            <a:fillRect/>
          </a:stretch>
        </p:blipFill>
        <p:spPr>
          <a:xfrm>
            <a:off x="5257800" y="990600"/>
            <a:ext cx="3657600" cy="4368441"/>
          </a:xfrm>
          <a:prstGeom prst="rect">
            <a:avLst/>
          </a:prstGeom>
          <a:ln>
            <a:noFill/>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Nuclear</a:t>
            </a:r>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i="1" dirty="0" smtClean="0"/>
              <a:t>Thus, for electrical energy production, uranium serves the same function as fossil fuels.  The uranium undergoes fission to produce steam, which in turn drives large turbines connected to huge electric generators.</a:t>
            </a:r>
            <a:endParaRPr lang="en-CA" dirty="0" smtClean="0"/>
          </a:p>
        </p:txBody>
      </p:sp>
      <p:sp>
        <p:nvSpPr>
          <p:cNvPr id="4" name="Date Placeholder 3"/>
          <p:cNvSpPr>
            <a:spLocks noGrp="1"/>
          </p:cNvSpPr>
          <p:nvPr>
            <p:ph type="dt" sz="quarter" idx="10"/>
          </p:nvPr>
        </p:nvSpPr>
        <p:spPr/>
        <p:txBody>
          <a:bodyPr/>
          <a:lstStyle/>
          <a:p>
            <a:pPr>
              <a:defRPr/>
            </a:pPr>
            <a:fld id="{C60F456E-A081-4D3E-9FF3-BBA59AB68391}"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21</a:t>
            </a:fld>
            <a:endParaRPr lang="en-US" dirty="0"/>
          </a:p>
        </p:txBody>
      </p:sp>
      <p:pic>
        <p:nvPicPr>
          <p:cNvPr id="7" name="Picture 6" descr="CropperCapture[1].jpg"/>
          <p:cNvPicPr>
            <a:picLocks noChangeAspect="1"/>
          </p:cNvPicPr>
          <p:nvPr/>
        </p:nvPicPr>
        <p:blipFill>
          <a:blip r:embed="rId2" cstate="print"/>
          <a:stretch>
            <a:fillRect/>
          </a:stretch>
        </p:blipFill>
        <p:spPr>
          <a:xfrm>
            <a:off x="1022463" y="2362200"/>
            <a:ext cx="7099074" cy="3581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Nuclear</a:t>
            </a:r>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b="1" i="1" dirty="0" smtClean="0"/>
              <a:t>DYK?</a:t>
            </a:r>
          </a:p>
          <a:p>
            <a:pPr marL="0" indent="0" algn="just">
              <a:buNone/>
            </a:pPr>
            <a:r>
              <a:rPr lang="en-CA" i="1" dirty="0" smtClean="0"/>
              <a:t>Ontario obtains about 37% of its electricity from generating stations using nuclear energy.</a:t>
            </a:r>
            <a:endParaRPr lang="en-CA" dirty="0" smtClean="0"/>
          </a:p>
        </p:txBody>
      </p:sp>
      <p:sp>
        <p:nvSpPr>
          <p:cNvPr id="4" name="Date Placeholder 3"/>
          <p:cNvSpPr>
            <a:spLocks noGrp="1"/>
          </p:cNvSpPr>
          <p:nvPr>
            <p:ph type="dt" sz="quarter" idx="10"/>
          </p:nvPr>
        </p:nvSpPr>
        <p:spPr/>
        <p:txBody>
          <a:bodyPr/>
          <a:lstStyle/>
          <a:p>
            <a:pPr>
              <a:defRPr/>
            </a:pPr>
            <a:fld id="{28298770-1899-42E9-9016-46E0E7A3E8E0}"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22</a:t>
            </a:fld>
            <a:endParaRPr lang="en-US" dirty="0"/>
          </a:p>
        </p:txBody>
      </p:sp>
      <p:pic>
        <p:nvPicPr>
          <p:cNvPr id="8" name="Picture 7" descr="CropperCapture[1].jpg"/>
          <p:cNvPicPr>
            <a:picLocks noChangeAspect="1"/>
          </p:cNvPicPr>
          <p:nvPr/>
        </p:nvPicPr>
        <p:blipFill>
          <a:blip r:embed="rId2" cstate="print"/>
          <a:stretch>
            <a:fillRect/>
          </a:stretch>
        </p:blipFill>
        <p:spPr>
          <a:xfrm>
            <a:off x="1022463" y="2362200"/>
            <a:ext cx="7099074" cy="3581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Nuclear</a:t>
            </a:r>
          </a:p>
        </p:txBody>
      </p:sp>
      <p:sp>
        <p:nvSpPr>
          <p:cNvPr id="5123" name="Content Placeholder 2"/>
          <p:cNvSpPr>
            <a:spLocks noGrp="1"/>
          </p:cNvSpPr>
          <p:nvPr>
            <p:ph idx="1"/>
          </p:nvPr>
        </p:nvSpPr>
        <p:spPr>
          <a:xfrm>
            <a:off x="228600" y="914400"/>
            <a:ext cx="4648200" cy="5181600"/>
          </a:xfrm>
        </p:spPr>
        <p:txBody>
          <a:bodyPr/>
          <a:lstStyle/>
          <a:p>
            <a:pPr marL="0" indent="0" algn="just">
              <a:buNone/>
            </a:pPr>
            <a:r>
              <a:rPr lang="en-CA" b="1" i="1" dirty="0" smtClean="0"/>
              <a:t>NOTE!</a:t>
            </a:r>
          </a:p>
          <a:p>
            <a:pPr marL="0" indent="0" algn="just">
              <a:buNone/>
            </a:pPr>
            <a:r>
              <a:rPr lang="en-CA" i="1" dirty="0" smtClean="0"/>
              <a:t>While nuclear fission does not cause air pollution directly nor emit greenhouse gases directly, it does have some disadvantages including:</a:t>
            </a:r>
          </a:p>
          <a:p>
            <a:pPr marL="341313" lvl="1" indent="-341313" algn="just">
              <a:buClrTx/>
              <a:buSzPct val="80000"/>
              <a:buFont typeface="Arial" pitchFamily="34" charset="0"/>
              <a:buChar char="•"/>
            </a:pPr>
            <a:r>
              <a:rPr lang="en-CA" i="1" dirty="0" smtClean="0"/>
              <a:t>produces radioactive wastes that will remain unsafe for tens of thousands of years</a:t>
            </a:r>
          </a:p>
          <a:p>
            <a:pPr marL="341313" lvl="1" indent="-341313" algn="just">
              <a:buClrTx/>
              <a:buSzPct val="80000"/>
              <a:buFont typeface="Arial" pitchFamily="34" charset="0"/>
              <a:buChar char="•"/>
            </a:pPr>
            <a:r>
              <a:rPr lang="en-CA" i="1" dirty="0" smtClean="0"/>
              <a:t>mining uranium results in air, water, and land pollution</a:t>
            </a:r>
          </a:p>
          <a:p>
            <a:pPr marL="341313" lvl="1" indent="-341313" algn="just">
              <a:buClrTx/>
              <a:buSzPct val="80000"/>
              <a:buFont typeface="Arial" pitchFamily="34" charset="0"/>
              <a:buChar char="•"/>
            </a:pPr>
            <a:r>
              <a:rPr lang="en-CA" i="1" dirty="0" smtClean="0"/>
              <a:t>expensive to build and maintain</a:t>
            </a:r>
          </a:p>
          <a:p>
            <a:pPr marL="341313" lvl="1" indent="-341313" algn="just">
              <a:buClrTx/>
              <a:buSzPct val="80000"/>
              <a:buFont typeface="Arial" pitchFamily="34" charset="0"/>
              <a:buChar char="•"/>
            </a:pPr>
            <a:r>
              <a:rPr lang="en-CA" i="1" dirty="0" smtClean="0"/>
              <a:t>uses large volumes of water to cool and condense steam, which can cause thermal pollution</a:t>
            </a:r>
          </a:p>
          <a:p>
            <a:pPr marL="0" indent="0" algn="just">
              <a:buNone/>
            </a:pPr>
            <a:endParaRPr lang="en-CA" dirty="0" smtClean="0"/>
          </a:p>
        </p:txBody>
      </p:sp>
      <p:sp>
        <p:nvSpPr>
          <p:cNvPr id="4" name="Date Placeholder 3"/>
          <p:cNvSpPr>
            <a:spLocks noGrp="1"/>
          </p:cNvSpPr>
          <p:nvPr>
            <p:ph type="dt" sz="quarter" idx="10"/>
          </p:nvPr>
        </p:nvSpPr>
        <p:spPr/>
        <p:txBody>
          <a:bodyPr/>
          <a:lstStyle/>
          <a:p>
            <a:pPr>
              <a:defRPr/>
            </a:pPr>
            <a:fld id="{CC098752-E307-4E01-8F32-3732DEB4D1E5}"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23</a:t>
            </a:fld>
            <a:endParaRPr lang="en-US" dirty="0"/>
          </a:p>
        </p:txBody>
      </p:sp>
      <p:pic>
        <p:nvPicPr>
          <p:cNvPr id="7" name="Picture 6" descr="CropperCapture[1].jpg"/>
          <p:cNvPicPr>
            <a:picLocks noChangeAspect="1"/>
          </p:cNvPicPr>
          <p:nvPr/>
        </p:nvPicPr>
        <p:blipFill>
          <a:blip r:embed="rId2" cstate="print"/>
          <a:stretch>
            <a:fillRect/>
          </a:stretch>
        </p:blipFill>
        <p:spPr>
          <a:xfrm>
            <a:off x="5257800" y="990600"/>
            <a:ext cx="3657600" cy="4368441"/>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Hydroelectric</a:t>
            </a:r>
          </a:p>
        </p:txBody>
      </p:sp>
      <p:sp>
        <p:nvSpPr>
          <p:cNvPr id="5123" name="Content Placeholder 2"/>
          <p:cNvSpPr>
            <a:spLocks noGrp="1"/>
          </p:cNvSpPr>
          <p:nvPr>
            <p:ph idx="1"/>
          </p:nvPr>
        </p:nvSpPr>
        <p:spPr>
          <a:xfrm>
            <a:off x="228600" y="914400"/>
            <a:ext cx="5562600" cy="5181600"/>
          </a:xfrm>
        </p:spPr>
        <p:txBody>
          <a:bodyPr/>
          <a:lstStyle/>
          <a:p>
            <a:pPr marL="0" indent="0" algn="just">
              <a:buNone/>
            </a:pPr>
            <a:r>
              <a:rPr lang="en-CA" i="1" dirty="0" smtClean="0"/>
              <a:t>The kinetic energy of rushing water is transformed into electrical energy (electric current) in a hydroelectric power plant.  Electrical energy produced in this way is called </a:t>
            </a:r>
            <a:r>
              <a:rPr lang="en-CA" b="1" i="1" dirty="0" smtClean="0"/>
              <a:t>hydroelectricity</a:t>
            </a:r>
            <a:r>
              <a:rPr lang="en-CA" i="1" dirty="0" smtClean="0"/>
              <a:t> or simply, hydro.</a:t>
            </a:r>
          </a:p>
          <a:p>
            <a:pPr marL="0" indent="0" algn="just">
              <a:buNone/>
            </a:pPr>
            <a:endParaRPr lang="en-CA" i="1" dirty="0" smtClean="0"/>
          </a:p>
          <a:p>
            <a:pPr marL="0" indent="0" algn="just">
              <a:buNone/>
            </a:pPr>
            <a:r>
              <a:rPr lang="en-CA" b="1" i="1" dirty="0" smtClean="0"/>
              <a:t>NOTE!</a:t>
            </a:r>
          </a:p>
          <a:p>
            <a:pPr marL="0" indent="0" algn="just">
              <a:buNone/>
            </a:pPr>
            <a:r>
              <a:rPr lang="en-CA" i="1" dirty="0" smtClean="0"/>
              <a:t>Hydroelectric power plants produce more electrical energy than any other renewable energy resource in the world.</a:t>
            </a:r>
            <a:endParaRPr lang="en-CA" dirty="0" smtClean="0"/>
          </a:p>
        </p:txBody>
      </p:sp>
      <p:sp>
        <p:nvSpPr>
          <p:cNvPr id="4" name="Date Placeholder 3"/>
          <p:cNvSpPr>
            <a:spLocks noGrp="1"/>
          </p:cNvSpPr>
          <p:nvPr>
            <p:ph type="dt" sz="quarter" idx="10"/>
          </p:nvPr>
        </p:nvSpPr>
        <p:spPr/>
        <p:txBody>
          <a:bodyPr/>
          <a:lstStyle/>
          <a:p>
            <a:pPr>
              <a:defRPr/>
            </a:pPr>
            <a:fld id="{F2056905-E908-48F0-810B-5DE163EE1EF2}"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24</a:t>
            </a:fld>
            <a:endParaRPr lang="en-US" dirty="0"/>
          </a:p>
        </p:txBody>
      </p:sp>
      <p:pic>
        <p:nvPicPr>
          <p:cNvPr id="7" name="Picture 6" descr="CropperCapture[1].jpg"/>
          <p:cNvPicPr>
            <a:picLocks noChangeAspect="1"/>
          </p:cNvPicPr>
          <p:nvPr/>
        </p:nvPicPr>
        <p:blipFill>
          <a:blip r:embed="rId2" cstate="print"/>
          <a:stretch>
            <a:fillRect/>
          </a:stretch>
        </p:blipFill>
        <p:spPr>
          <a:xfrm>
            <a:off x="5943600" y="914400"/>
            <a:ext cx="3017520" cy="45112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Hydroelectric</a:t>
            </a:r>
          </a:p>
        </p:txBody>
      </p:sp>
      <p:sp>
        <p:nvSpPr>
          <p:cNvPr id="5123" name="Content Placeholder 2"/>
          <p:cNvSpPr>
            <a:spLocks noGrp="1"/>
          </p:cNvSpPr>
          <p:nvPr>
            <p:ph idx="1"/>
          </p:nvPr>
        </p:nvSpPr>
        <p:spPr>
          <a:xfrm>
            <a:off x="228600" y="914400"/>
            <a:ext cx="4572000" cy="5181600"/>
          </a:xfrm>
        </p:spPr>
        <p:txBody>
          <a:bodyPr/>
          <a:lstStyle/>
          <a:p>
            <a:pPr marL="0" indent="0" algn="just">
              <a:buNone/>
            </a:pPr>
            <a:r>
              <a:rPr lang="en-CA" i="1" dirty="0" smtClean="0"/>
              <a:t>With a hydroelectric power plant, a dam is built to create a large reservoir of water.  As water in the reservoir falls through the penstock, it gains kinetic energy and strikes the blades of  turbines at the lower end.  This spins the turbines which then drive huge electric generators attached to the turbines.</a:t>
            </a:r>
            <a:endParaRPr lang="en-CA" dirty="0" smtClean="0"/>
          </a:p>
        </p:txBody>
      </p:sp>
      <p:sp>
        <p:nvSpPr>
          <p:cNvPr id="4" name="Date Placeholder 3"/>
          <p:cNvSpPr>
            <a:spLocks noGrp="1"/>
          </p:cNvSpPr>
          <p:nvPr>
            <p:ph type="dt" sz="quarter" idx="10"/>
          </p:nvPr>
        </p:nvSpPr>
        <p:spPr/>
        <p:txBody>
          <a:bodyPr/>
          <a:lstStyle/>
          <a:p>
            <a:pPr>
              <a:defRPr/>
            </a:pPr>
            <a:fld id="{C73398FD-8FDE-49BD-A7A2-759601166A7D}"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25</a:t>
            </a:fld>
            <a:endParaRPr lang="en-US" dirty="0"/>
          </a:p>
        </p:txBody>
      </p:sp>
      <p:pic>
        <p:nvPicPr>
          <p:cNvPr id="7" name="Picture 6" descr="CropperCapture[1].jpg"/>
          <p:cNvPicPr>
            <a:picLocks noChangeAspect="1"/>
          </p:cNvPicPr>
          <p:nvPr/>
        </p:nvPicPr>
        <p:blipFill>
          <a:blip r:embed="rId2" cstate="print"/>
          <a:stretch>
            <a:fillRect/>
          </a:stretch>
        </p:blipFill>
        <p:spPr>
          <a:xfrm>
            <a:off x="4953000" y="914400"/>
            <a:ext cx="4023360" cy="37986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Hydroelectric</a:t>
            </a:r>
          </a:p>
        </p:txBody>
      </p:sp>
      <p:sp>
        <p:nvSpPr>
          <p:cNvPr id="5123" name="Content Placeholder 2"/>
          <p:cNvSpPr>
            <a:spLocks noGrp="1"/>
          </p:cNvSpPr>
          <p:nvPr>
            <p:ph idx="1"/>
          </p:nvPr>
        </p:nvSpPr>
        <p:spPr>
          <a:xfrm>
            <a:off x="228600" y="914400"/>
            <a:ext cx="4572000" cy="5181600"/>
          </a:xfrm>
        </p:spPr>
        <p:txBody>
          <a:bodyPr/>
          <a:lstStyle/>
          <a:p>
            <a:pPr marL="0" indent="0" algn="just">
              <a:buNone/>
            </a:pPr>
            <a:r>
              <a:rPr lang="en-CA" b="1" i="1" dirty="0" smtClean="0"/>
              <a:t>DYK?</a:t>
            </a:r>
          </a:p>
          <a:p>
            <a:pPr marL="0" indent="0" algn="just">
              <a:buNone/>
            </a:pPr>
            <a:r>
              <a:rPr lang="en-CA" i="1" dirty="0" smtClean="0"/>
              <a:t>Ontario obtains about 26% of its electricity from hydroelectric generating stations.</a:t>
            </a:r>
            <a:endParaRPr lang="en-CA" dirty="0" smtClean="0"/>
          </a:p>
        </p:txBody>
      </p:sp>
      <p:sp>
        <p:nvSpPr>
          <p:cNvPr id="4" name="Date Placeholder 3"/>
          <p:cNvSpPr>
            <a:spLocks noGrp="1"/>
          </p:cNvSpPr>
          <p:nvPr>
            <p:ph type="dt" sz="quarter" idx="10"/>
          </p:nvPr>
        </p:nvSpPr>
        <p:spPr/>
        <p:txBody>
          <a:bodyPr/>
          <a:lstStyle/>
          <a:p>
            <a:pPr>
              <a:defRPr/>
            </a:pPr>
            <a:fld id="{13D943BF-8C55-4B64-ABD2-5C5CEE5D5987}"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26</a:t>
            </a:fld>
            <a:endParaRPr lang="en-US" dirty="0"/>
          </a:p>
        </p:txBody>
      </p:sp>
      <p:pic>
        <p:nvPicPr>
          <p:cNvPr id="8" name="Picture 7" descr="CropperCapture[1].jpg"/>
          <p:cNvPicPr>
            <a:picLocks noChangeAspect="1"/>
          </p:cNvPicPr>
          <p:nvPr/>
        </p:nvPicPr>
        <p:blipFill>
          <a:blip r:embed="rId2" cstate="print"/>
          <a:stretch>
            <a:fillRect/>
          </a:stretch>
        </p:blipFill>
        <p:spPr>
          <a:xfrm>
            <a:off x="4953000" y="914400"/>
            <a:ext cx="4023360" cy="37986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Hydroelectric</a:t>
            </a:r>
          </a:p>
        </p:txBody>
      </p:sp>
      <p:sp>
        <p:nvSpPr>
          <p:cNvPr id="5123" name="Content Placeholder 2"/>
          <p:cNvSpPr>
            <a:spLocks noGrp="1"/>
          </p:cNvSpPr>
          <p:nvPr>
            <p:ph idx="1"/>
          </p:nvPr>
        </p:nvSpPr>
        <p:spPr>
          <a:xfrm>
            <a:off x="228600" y="914400"/>
            <a:ext cx="5562600" cy="5181600"/>
          </a:xfrm>
        </p:spPr>
        <p:txBody>
          <a:bodyPr/>
          <a:lstStyle/>
          <a:p>
            <a:pPr marL="0" indent="0" algn="just">
              <a:buNone/>
            </a:pPr>
            <a:r>
              <a:rPr lang="en-CA" b="1" i="1" dirty="0" smtClean="0"/>
              <a:t>NOTE!</a:t>
            </a:r>
          </a:p>
          <a:p>
            <a:pPr marL="0" indent="0" algn="just">
              <a:buNone/>
            </a:pPr>
            <a:r>
              <a:rPr lang="en-CA" i="1" dirty="0" smtClean="0"/>
              <a:t>While hydroelectric does not release pollution into the air or water, it does have some disadvantages including:</a:t>
            </a:r>
          </a:p>
          <a:p>
            <a:pPr marL="341313" lvl="1" indent="-341313" algn="just">
              <a:buClrTx/>
              <a:buSzPct val="80000"/>
              <a:buFont typeface="Arial" pitchFamily="34" charset="0"/>
              <a:buChar char="•"/>
            </a:pPr>
            <a:r>
              <a:rPr lang="en-CA" i="1" dirty="0" smtClean="0"/>
              <a:t>disrupts the natural water flow</a:t>
            </a:r>
          </a:p>
          <a:p>
            <a:pPr marL="341313" lvl="1" indent="-341313" algn="just">
              <a:buClrTx/>
              <a:buSzPct val="80000"/>
              <a:buFont typeface="Arial" pitchFamily="34" charset="0"/>
              <a:buChar char="•"/>
            </a:pPr>
            <a:r>
              <a:rPr lang="en-CA" i="1" dirty="0" smtClean="0"/>
              <a:t>can restrict fish movement</a:t>
            </a:r>
          </a:p>
          <a:p>
            <a:pPr marL="341313" lvl="1" indent="-341313" algn="just">
              <a:buClrTx/>
              <a:buSzPct val="80000"/>
              <a:buFont typeface="Arial" pitchFamily="34" charset="0"/>
              <a:buChar char="•"/>
            </a:pPr>
            <a:r>
              <a:rPr lang="en-CA" i="1" dirty="0" smtClean="0"/>
              <a:t>large area behind dam is flooded which results in habitat loss</a:t>
            </a:r>
          </a:p>
          <a:p>
            <a:pPr marL="341313" lvl="1" indent="-341313" algn="just">
              <a:buClrTx/>
              <a:buSzPct val="80000"/>
              <a:buFont typeface="Arial" pitchFamily="34" charset="0"/>
              <a:buChar char="•"/>
            </a:pPr>
            <a:r>
              <a:rPr lang="en-CA" i="1" dirty="0" smtClean="0"/>
              <a:t>they are expensive to build</a:t>
            </a:r>
          </a:p>
          <a:p>
            <a:pPr marL="341313" lvl="1" indent="-341313" algn="just">
              <a:buClrTx/>
              <a:buSzPct val="80000"/>
              <a:buFont typeface="Arial" pitchFamily="34" charset="0"/>
              <a:buChar char="•"/>
            </a:pPr>
            <a:r>
              <a:rPr lang="en-CA" i="1" dirty="0" smtClean="0"/>
              <a:t>difficult to find suitable locations for new ones</a:t>
            </a:r>
            <a:endParaRPr lang="en-CA" dirty="0" smtClean="0"/>
          </a:p>
        </p:txBody>
      </p:sp>
      <p:sp>
        <p:nvSpPr>
          <p:cNvPr id="4" name="Date Placeholder 3"/>
          <p:cNvSpPr>
            <a:spLocks noGrp="1"/>
          </p:cNvSpPr>
          <p:nvPr>
            <p:ph type="dt" sz="quarter" idx="10"/>
          </p:nvPr>
        </p:nvSpPr>
        <p:spPr/>
        <p:txBody>
          <a:bodyPr/>
          <a:lstStyle/>
          <a:p>
            <a:pPr>
              <a:defRPr/>
            </a:pPr>
            <a:fld id="{73F5DA53-47E0-4623-A7FE-604545DEB76B}"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27</a:t>
            </a:fld>
            <a:endParaRPr lang="en-US" dirty="0"/>
          </a:p>
        </p:txBody>
      </p:sp>
      <p:pic>
        <p:nvPicPr>
          <p:cNvPr id="7" name="Picture 6" descr="CropperCapture[1].jpg"/>
          <p:cNvPicPr>
            <a:picLocks noChangeAspect="1"/>
          </p:cNvPicPr>
          <p:nvPr/>
        </p:nvPicPr>
        <p:blipFill>
          <a:blip r:embed="rId2" cstate="print"/>
          <a:stretch>
            <a:fillRect/>
          </a:stretch>
        </p:blipFill>
        <p:spPr>
          <a:xfrm>
            <a:off x="5943600" y="914400"/>
            <a:ext cx="3017520" cy="451124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Generating Electrical Energy </a:t>
            </a:r>
            <a:r>
              <a:rPr lang="en-US" dirty="0" smtClean="0"/>
              <a:t>– Comparison of …</a:t>
            </a:r>
          </a:p>
        </p:txBody>
      </p:sp>
      <p:sp>
        <p:nvSpPr>
          <p:cNvPr id="5123" name="Content Placeholder 2"/>
          <p:cNvSpPr>
            <a:spLocks noGrp="1"/>
          </p:cNvSpPr>
          <p:nvPr>
            <p:ph idx="1"/>
          </p:nvPr>
        </p:nvSpPr>
        <p:spPr>
          <a:xfrm>
            <a:off x="228600" y="914400"/>
            <a:ext cx="8686800" cy="5181600"/>
          </a:xfrm>
        </p:spPr>
        <p:txBody>
          <a:bodyPr/>
          <a:lstStyle/>
          <a:p>
            <a:pPr marL="0" indent="0" algn="just">
              <a:buNone/>
            </a:pPr>
            <a:endParaRPr lang="en-CA" dirty="0" smtClean="0"/>
          </a:p>
          <a:p>
            <a:pPr marL="0" indent="0" algn="just">
              <a:buNone/>
            </a:pPr>
            <a:endParaRPr lang="en-CA" dirty="0" smtClean="0"/>
          </a:p>
          <a:p>
            <a:pPr marL="0" indent="0" algn="just">
              <a:buNone/>
            </a:pPr>
            <a:endParaRPr lang="en-CA" dirty="0" smtClean="0"/>
          </a:p>
          <a:p>
            <a:pPr marL="0" indent="0" algn="just">
              <a:buNone/>
            </a:pPr>
            <a:endParaRPr lang="en-CA" dirty="0" smtClean="0"/>
          </a:p>
          <a:p>
            <a:pPr marL="0" indent="0" algn="just">
              <a:buNone/>
            </a:pPr>
            <a:endParaRPr lang="en-CA" dirty="0" smtClean="0"/>
          </a:p>
          <a:p>
            <a:pPr marL="0" indent="0" algn="just">
              <a:buNone/>
            </a:pPr>
            <a:endParaRPr lang="en-CA" dirty="0" smtClean="0"/>
          </a:p>
          <a:p>
            <a:pPr marL="0" indent="0" algn="just">
              <a:buNone/>
            </a:pPr>
            <a:endParaRPr lang="en-CA" dirty="0" smtClean="0"/>
          </a:p>
          <a:p>
            <a:pPr marL="0" indent="0" algn="just">
              <a:buNone/>
            </a:pPr>
            <a:endParaRPr lang="en-CA" dirty="0" smtClean="0"/>
          </a:p>
          <a:p>
            <a:pPr marL="0" indent="0" algn="just">
              <a:buNone/>
            </a:pPr>
            <a:endParaRPr lang="en-CA" dirty="0" smtClean="0"/>
          </a:p>
          <a:p>
            <a:pPr marL="0" indent="0" algn="just">
              <a:buNone/>
            </a:pPr>
            <a:endParaRPr lang="en-CA" dirty="0" smtClean="0"/>
          </a:p>
        </p:txBody>
      </p:sp>
      <p:sp>
        <p:nvSpPr>
          <p:cNvPr id="4" name="Date Placeholder 3"/>
          <p:cNvSpPr>
            <a:spLocks noGrp="1"/>
          </p:cNvSpPr>
          <p:nvPr>
            <p:ph type="dt" sz="quarter" idx="10"/>
          </p:nvPr>
        </p:nvSpPr>
        <p:spPr/>
        <p:txBody>
          <a:bodyPr/>
          <a:lstStyle/>
          <a:p>
            <a:pPr>
              <a:defRPr/>
            </a:pPr>
            <a:fld id="{B4740343-20E7-4EC8-8535-BC02BC773970}"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28</a:t>
            </a:fld>
            <a:endParaRPr lang="en-US" dirty="0"/>
          </a:p>
        </p:txBody>
      </p:sp>
      <p:graphicFrame>
        <p:nvGraphicFramePr>
          <p:cNvPr id="7" name="Table 6"/>
          <p:cNvGraphicFramePr>
            <a:graphicFrameLocks noGrp="1"/>
          </p:cNvGraphicFramePr>
          <p:nvPr/>
        </p:nvGraphicFramePr>
        <p:xfrm>
          <a:off x="228600" y="914397"/>
          <a:ext cx="8686800" cy="4353561"/>
        </p:xfrm>
        <a:graphic>
          <a:graphicData uri="http://schemas.openxmlformats.org/drawingml/2006/table">
            <a:tbl>
              <a:tblPr firstRow="1" bandRow="1">
                <a:tableStyleId>{5C22544A-7EE6-4342-B048-85BDC9FD1C3A}</a:tableStyleId>
              </a:tblPr>
              <a:tblGrid>
                <a:gridCol w="777240"/>
                <a:gridCol w="2727960"/>
                <a:gridCol w="2667000"/>
                <a:gridCol w="2514600"/>
              </a:tblGrid>
              <a:tr h="414867">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b="1" dirty="0" smtClean="0">
                          <a:solidFill>
                            <a:schemeClr val="tx1"/>
                          </a:solidFill>
                        </a:rPr>
                        <a:t>Fossil Fuel</a:t>
                      </a:r>
                      <a:endParaRPr lang="en-CA"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CA" b="1" dirty="0" smtClean="0">
                          <a:solidFill>
                            <a:schemeClr val="tx1"/>
                          </a:solidFill>
                        </a:rPr>
                        <a:t>Nuclear</a:t>
                      </a:r>
                      <a:endParaRPr lang="en-CA"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CA" b="1" dirty="0" smtClean="0">
                          <a:solidFill>
                            <a:schemeClr val="tx1"/>
                          </a:solidFill>
                        </a:rPr>
                        <a:t>Hydroelectric</a:t>
                      </a:r>
                      <a:endParaRPr lang="en-CA"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r>
              <a:tr h="414867">
                <a:tc>
                  <a:txBody>
                    <a:bodyPr/>
                    <a:lstStyle/>
                    <a:p>
                      <a:r>
                        <a:rPr lang="en-CA" dirty="0" smtClean="0"/>
                        <a:t>Type</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buFontTx/>
                        <a:buChar char="-"/>
                      </a:pP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88720">
                <a:tc>
                  <a:txBody>
                    <a:bodyPr/>
                    <a:lstStyle/>
                    <a:p>
                      <a:r>
                        <a:rPr lang="en-CA" dirty="0" smtClean="0"/>
                        <a:t>How?</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baseline="0" dirty="0" smtClean="0"/>
                    </a:p>
                  </a:txBody>
                  <a:tcPr marL="45720" marR="4572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buFont typeface="WP MathA"/>
                        <a:buNone/>
                      </a:pPr>
                      <a:endParaRPr lang="en-CA"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14867">
                <a:tc>
                  <a:txBody>
                    <a:bodyPr/>
                    <a:lstStyle/>
                    <a:p>
                      <a:r>
                        <a:rPr lang="en-CA" dirty="0" smtClean="0"/>
                        <a:t>%</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buFont typeface="WP MathA"/>
                        <a:buNone/>
                      </a:pPr>
                      <a:endParaRPr lang="en-CA" baseline="0" dirty="0" smtClean="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buFont typeface="WP MathA"/>
                        <a:buNone/>
                      </a:pP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40080">
                <a:tc>
                  <a:txBody>
                    <a:bodyPr/>
                    <a:lstStyle/>
                    <a:p>
                      <a:r>
                        <a:rPr lang="en-CA" dirty="0" smtClean="0"/>
                        <a:t>Pro</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buFontTx/>
                        <a:buChar char="-"/>
                      </a:pPr>
                      <a:endParaRPr lang="en-CA"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280160">
                <a:tc>
                  <a:txBody>
                    <a:bodyPr/>
                    <a:lstStyle/>
                    <a:p>
                      <a:r>
                        <a:rPr lang="en-CA" dirty="0" smtClean="0"/>
                        <a:t>Con</a:t>
                      </a:r>
                      <a:endParaRPr lang="en-CA" dirty="0"/>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CA"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buFontTx/>
                        <a:buChar char="-"/>
                      </a:pPr>
                      <a:endParaRPr lang="en-CA"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8" name="Rectangle 7"/>
          <p:cNvSpPr/>
          <p:nvPr/>
        </p:nvSpPr>
        <p:spPr>
          <a:xfrm>
            <a:off x="990600" y="1371600"/>
            <a:ext cx="1888659" cy="369332"/>
          </a:xfrm>
          <a:prstGeom prst="rect">
            <a:avLst/>
          </a:prstGeom>
        </p:spPr>
        <p:txBody>
          <a:bodyPr wrap="none">
            <a:spAutoFit/>
          </a:bodyPr>
          <a:lstStyle/>
          <a:p>
            <a:r>
              <a:rPr lang="en-CA" dirty="0" smtClean="0">
                <a:latin typeface="+mn-lt"/>
                <a:sym typeface="WP MathA"/>
              </a:rPr>
              <a:t></a:t>
            </a:r>
            <a:r>
              <a:rPr lang="en-CA" dirty="0" smtClean="0">
                <a:latin typeface="+mn-lt"/>
              </a:rPr>
              <a:t> Non-renewable</a:t>
            </a:r>
            <a:endParaRPr lang="en-CA" dirty="0">
              <a:latin typeface="+mn-lt"/>
            </a:endParaRPr>
          </a:p>
        </p:txBody>
      </p:sp>
      <p:sp>
        <p:nvSpPr>
          <p:cNvPr id="9" name="Rectangle 8"/>
          <p:cNvSpPr/>
          <p:nvPr/>
        </p:nvSpPr>
        <p:spPr>
          <a:xfrm>
            <a:off x="990600" y="1752600"/>
            <a:ext cx="2743200" cy="1200329"/>
          </a:xfrm>
          <a:prstGeom prst="rect">
            <a:avLst/>
          </a:prstGeom>
        </p:spPr>
        <p:txBody>
          <a:bodyPr wrap="square">
            <a:spAutoFit/>
          </a:bodyPr>
          <a:lstStyle/>
          <a:p>
            <a:r>
              <a:rPr lang="en-CA" dirty="0" smtClean="0">
                <a:sym typeface="WP MathA"/>
              </a:rPr>
              <a:t></a:t>
            </a:r>
            <a:r>
              <a:rPr lang="en-CA" dirty="0" smtClean="0">
                <a:latin typeface="+mn-lt"/>
                <a:sym typeface="WP MathA"/>
              </a:rPr>
              <a:t> </a:t>
            </a:r>
            <a:r>
              <a:rPr lang="en-CA" dirty="0" smtClean="0">
                <a:latin typeface="+mn-lt"/>
              </a:rPr>
              <a:t>fuel is burned</a:t>
            </a:r>
          </a:p>
          <a:p>
            <a:r>
              <a:rPr lang="en-CA" dirty="0" smtClean="0">
                <a:sym typeface="WP MathA"/>
              </a:rPr>
              <a:t></a:t>
            </a:r>
            <a:r>
              <a:rPr lang="en-CA" dirty="0" smtClean="0">
                <a:latin typeface="+mn-lt"/>
                <a:sym typeface="WP MathA"/>
              </a:rPr>
              <a:t> </a:t>
            </a:r>
            <a:r>
              <a:rPr lang="en-CA" dirty="0" smtClean="0">
                <a:latin typeface="+mn-lt"/>
              </a:rPr>
              <a:t>heat boils water</a:t>
            </a:r>
          </a:p>
          <a:p>
            <a:pPr>
              <a:buFont typeface="WP MathA"/>
              <a:buNone/>
            </a:pPr>
            <a:r>
              <a:rPr lang="en-CA" dirty="0" smtClean="0">
                <a:sym typeface="WP MathA"/>
              </a:rPr>
              <a:t></a:t>
            </a:r>
            <a:r>
              <a:rPr lang="en-CA" dirty="0" smtClean="0">
                <a:latin typeface="+mn-lt"/>
              </a:rPr>
              <a:t> steam turns a</a:t>
            </a:r>
            <a:endParaRPr lang="en-CA" dirty="0" smtClean="0"/>
          </a:p>
          <a:p>
            <a:pPr>
              <a:buFont typeface="WP MathA"/>
              <a:buNone/>
            </a:pPr>
            <a:r>
              <a:rPr lang="en-CA" dirty="0" smtClean="0"/>
              <a:t>   generator</a:t>
            </a:r>
            <a:endParaRPr lang="en-CA" dirty="0" smtClean="0">
              <a:latin typeface="+mn-lt"/>
            </a:endParaRPr>
          </a:p>
        </p:txBody>
      </p:sp>
      <p:sp>
        <p:nvSpPr>
          <p:cNvPr id="10" name="Rectangle 9"/>
          <p:cNvSpPr/>
          <p:nvPr/>
        </p:nvSpPr>
        <p:spPr>
          <a:xfrm>
            <a:off x="990600" y="2971800"/>
            <a:ext cx="603050" cy="369332"/>
          </a:xfrm>
          <a:prstGeom prst="rect">
            <a:avLst/>
          </a:prstGeom>
        </p:spPr>
        <p:txBody>
          <a:bodyPr wrap="none">
            <a:spAutoFit/>
          </a:bodyPr>
          <a:lstStyle/>
          <a:p>
            <a:pPr>
              <a:buFont typeface="WP MathA"/>
              <a:buNone/>
            </a:pPr>
            <a:r>
              <a:rPr lang="en-CA" dirty="0" smtClean="0">
                <a:sym typeface="WP MathA"/>
              </a:rPr>
              <a:t></a:t>
            </a:r>
            <a:r>
              <a:rPr lang="en-CA" dirty="0" smtClean="0">
                <a:latin typeface="+mn-lt"/>
              </a:rPr>
              <a:t> 36</a:t>
            </a:r>
          </a:p>
        </p:txBody>
      </p:sp>
      <p:sp>
        <p:nvSpPr>
          <p:cNvPr id="11" name="Rectangle 10"/>
          <p:cNvSpPr/>
          <p:nvPr/>
        </p:nvSpPr>
        <p:spPr>
          <a:xfrm>
            <a:off x="990600" y="3352800"/>
            <a:ext cx="2313454" cy="646331"/>
          </a:xfrm>
          <a:prstGeom prst="rect">
            <a:avLst/>
          </a:prstGeom>
        </p:spPr>
        <p:txBody>
          <a:bodyPr wrap="none">
            <a:spAutoFit/>
          </a:bodyPr>
          <a:lstStyle/>
          <a:p>
            <a:pPr>
              <a:buFont typeface="WP MathA"/>
              <a:buChar char="C"/>
            </a:pPr>
            <a:r>
              <a:rPr lang="en-CA" dirty="0" smtClean="0">
                <a:latin typeface="+mn-lt"/>
              </a:rPr>
              <a:t> cheap to use</a:t>
            </a:r>
          </a:p>
          <a:p>
            <a:pPr>
              <a:buFont typeface="WP MathA"/>
              <a:buChar char="C"/>
            </a:pPr>
            <a:r>
              <a:rPr lang="en-CA" dirty="0" smtClean="0">
                <a:latin typeface="+mn-lt"/>
              </a:rPr>
              <a:t> technology in place</a:t>
            </a:r>
            <a:endParaRPr lang="en-CA" dirty="0">
              <a:latin typeface="+mn-lt"/>
            </a:endParaRPr>
          </a:p>
        </p:txBody>
      </p:sp>
      <p:sp>
        <p:nvSpPr>
          <p:cNvPr id="12" name="Rectangle 11"/>
          <p:cNvSpPr/>
          <p:nvPr/>
        </p:nvSpPr>
        <p:spPr>
          <a:xfrm>
            <a:off x="969264" y="4029670"/>
            <a:ext cx="2819400" cy="1200329"/>
          </a:xfrm>
          <a:prstGeom prst="rect">
            <a:avLst/>
          </a:prstGeom>
        </p:spPr>
        <p:txBody>
          <a:bodyPr wrap="square">
            <a:spAutoFit/>
          </a:bodyPr>
          <a:lstStyle/>
          <a:p>
            <a:r>
              <a:rPr lang="en-CA" dirty="0" smtClean="0">
                <a:sym typeface="WP MathA"/>
              </a:rPr>
              <a:t></a:t>
            </a:r>
            <a:r>
              <a:rPr lang="en-CA" dirty="0" smtClean="0">
                <a:latin typeface="+mn-lt"/>
              </a:rPr>
              <a:t> pollution &amp; acid rain</a:t>
            </a:r>
          </a:p>
          <a:p>
            <a:pPr>
              <a:buFont typeface="WP MathA"/>
              <a:buChar char="C"/>
            </a:pPr>
            <a:r>
              <a:rPr lang="en-CA" dirty="0" smtClean="0">
                <a:latin typeface="+mn-lt"/>
              </a:rPr>
              <a:t> global warming</a:t>
            </a:r>
          </a:p>
          <a:p>
            <a:pPr>
              <a:buFont typeface="WP MathA"/>
              <a:buChar char="C"/>
            </a:pPr>
            <a:r>
              <a:rPr lang="en-CA" dirty="0" smtClean="0">
                <a:latin typeface="+mn-lt"/>
              </a:rPr>
              <a:t> mining destroys habitats</a:t>
            </a:r>
          </a:p>
          <a:p>
            <a:pPr>
              <a:buFont typeface="WP MathA"/>
              <a:buChar char="C"/>
            </a:pPr>
            <a:r>
              <a:rPr lang="en-CA" dirty="0" smtClean="0">
                <a:latin typeface="+mn-lt"/>
              </a:rPr>
              <a:t> thermal pollution</a:t>
            </a:r>
            <a:endParaRPr lang="en-CA" dirty="0">
              <a:latin typeface="+mn-lt"/>
            </a:endParaRPr>
          </a:p>
        </p:txBody>
      </p:sp>
      <p:sp>
        <p:nvSpPr>
          <p:cNvPr id="13" name="Rectangle 12"/>
          <p:cNvSpPr/>
          <p:nvPr/>
        </p:nvSpPr>
        <p:spPr>
          <a:xfrm>
            <a:off x="3733800" y="1371600"/>
            <a:ext cx="1888659" cy="369332"/>
          </a:xfrm>
          <a:prstGeom prst="rect">
            <a:avLst/>
          </a:prstGeom>
        </p:spPr>
        <p:txBody>
          <a:bodyPr wrap="none">
            <a:spAutoFit/>
          </a:bodyPr>
          <a:lstStyle/>
          <a:p>
            <a:r>
              <a:rPr lang="en-CA" dirty="0" smtClean="0">
                <a:sym typeface="WP MathA"/>
              </a:rPr>
              <a:t></a:t>
            </a:r>
            <a:r>
              <a:rPr lang="en-CA" dirty="0" smtClean="0">
                <a:latin typeface="+mn-lt"/>
              </a:rPr>
              <a:t> Non-renewable</a:t>
            </a:r>
            <a:endParaRPr lang="en-CA" dirty="0">
              <a:latin typeface="+mn-lt"/>
            </a:endParaRPr>
          </a:p>
        </p:txBody>
      </p:sp>
      <p:sp>
        <p:nvSpPr>
          <p:cNvPr id="14" name="Rectangle 13"/>
          <p:cNvSpPr/>
          <p:nvPr/>
        </p:nvSpPr>
        <p:spPr>
          <a:xfrm>
            <a:off x="6400800" y="1371600"/>
            <a:ext cx="1454437" cy="369332"/>
          </a:xfrm>
          <a:prstGeom prst="rect">
            <a:avLst/>
          </a:prstGeom>
        </p:spPr>
        <p:txBody>
          <a:bodyPr wrap="none">
            <a:spAutoFit/>
          </a:bodyPr>
          <a:lstStyle/>
          <a:p>
            <a:r>
              <a:rPr lang="en-CA" dirty="0" smtClean="0">
                <a:sym typeface="WP MathA"/>
              </a:rPr>
              <a:t></a:t>
            </a:r>
            <a:r>
              <a:rPr lang="en-CA" dirty="0" smtClean="0">
                <a:latin typeface="+mn-lt"/>
              </a:rPr>
              <a:t> Renewable</a:t>
            </a:r>
            <a:endParaRPr lang="en-CA" dirty="0">
              <a:latin typeface="+mn-lt"/>
            </a:endParaRPr>
          </a:p>
        </p:txBody>
      </p:sp>
      <p:sp>
        <p:nvSpPr>
          <p:cNvPr id="15" name="Rectangle 14"/>
          <p:cNvSpPr/>
          <p:nvPr/>
        </p:nvSpPr>
        <p:spPr>
          <a:xfrm>
            <a:off x="3733800" y="1752600"/>
            <a:ext cx="2743200" cy="1200329"/>
          </a:xfrm>
          <a:prstGeom prst="rect">
            <a:avLst/>
          </a:prstGeom>
        </p:spPr>
        <p:txBody>
          <a:bodyPr wrap="square">
            <a:spAutoFit/>
          </a:bodyPr>
          <a:lstStyle/>
          <a:p>
            <a:pPr>
              <a:buFont typeface="WP MathA"/>
              <a:buNone/>
            </a:pPr>
            <a:r>
              <a:rPr lang="en-CA" dirty="0" smtClean="0">
                <a:sym typeface="WP MathA"/>
              </a:rPr>
              <a:t></a:t>
            </a:r>
            <a:r>
              <a:rPr lang="en-CA" dirty="0" smtClean="0">
                <a:latin typeface="+mn-lt"/>
              </a:rPr>
              <a:t> fission of atoms</a:t>
            </a:r>
          </a:p>
          <a:p>
            <a:pPr>
              <a:buFont typeface="WP MathA"/>
              <a:buNone/>
            </a:pPr>
            <a:r>
              <a:rPr lang="en-CA" dirty="0" smtClean="0">
                <a:sym typeface="WP MathA"/>
              </a:rPr>
              <a:t></a:t>
            </a:r>
            <a:r>
              <a:rPr lang="en-CA" dirty="0" smtClean="0">
                <a:latin typeface="+mn-lt"/>
              </a:rPr>
              <a:t> heat boils water</a:t>
            </a:r>
          </a:p>
          <a:p>
            <a:pPr>
              <a:buFont typeface="WP MathA"/>
              <a:buNone/>
            </a:pPr>
            <a:r>
              <a:rPr lang="en-CA" dirty="0" smtClean="0">
                <a:sym typeface="WP MathA"/>
              </a:rPr>
              <a:t></a:t>
            </a:r>
            <a:r>
              <a:rPr lang="en-CA" dirty="0" smtClean="0">
                <a:latin typeface="+mn-lt"/>
              </a:rPr>
              <a:t> steam turns a</a:t>
            </a:r>
            <a:endParaRPr lang="en-CA" dirty="0" smtClean="0"/>
          </a:p>
          <a:p>
            <a:pPr>
              <a:buFont typeface="WP MathA"/>
              <a:buNone/>
            </a:pPr>
            <a:r>
              <a:rPr lang="en-CA" dirty="0" smtClean="0"/>
              <a:t>   generator</a:t>
            </a:r>
            <a:endParaRPr lang="en-CA" dirty="0">
              <a:latin typeface="+mn-lt"/>
            </a:endParaRPr>
          </a:p>
        </p:txBody>
      </p:sp>
      <p:sp>
        <p:nvSpPr>
          <p:cNvPr id="16" name="Rectangle 15"/>
          <p:cNvSpPr/>
          <p:nvPr/>
        </p:nvSpPr>
        <p:spPr>
          <a:xfrm>
            <a:off x="6400800" y="1752600"/>
            <a:ext cx="2514600" cy="923330"/>
          </a:xfrm>
          <a:prstGeom prst="rect">
            <a:avLst/>
          </a:prstGeom>
        </p:spPr>
        <p:txBody>
          <a:bodyPr wrap="square">
            <a:spAutoFit/>
          </a:bodyPr>
          <a:lstStyle/>
          <a:p>
            <a:r>
              <a:rPr lang="en-CA" dirty="0" smtClean="0">
                <a:sym typeface="WP MathA"/>
              </a:rPr>
              <a:t></a:t>
            </a:r>
            <a:r>
              <a:rPr lang="en-CA" dirty="0" smtClean="0">
                <a:latin typeface="+mn-lt"/>
                <a:sym typeface="WP MathA"/>
              </a:rPr>
              <a:t> </a:t>
            </a:r>
            <a:r>
              <a:rPr lang="en-CA" dirty="0" smtClean="0">
                <a:latin typeface="+mn-lt"/>
              </a:rPr>
              <a:t>water is dammed</a:t>
            </a:r>
          </a:p>
          <a:p>
            <a:pPr>
              <a:buFont typeface="WP MathA"/>
              <a:buNone/>
            </a:pPr>
            <a:r>
              <a:rPr lang="en-CA" dirty="0" smtClean="0">
                <a:sym typeface="WP MathA"/>
              </a:rPr>
              <a:t></a:t>
            </a:r>
            <a:r>
              <a:rPr lang="en-CA" dirty="0" smtClean="0">
                <a:latin typeface="+mn-lt"/>
              </a:rPr>
              <a:t> falling water turns a</a:t>
            </a:r>
          </a:p>
          <a:p>
            <a:pPr>
              <a:buFont typeface="WP MathA"/>
              <a:buNone/>
            </a:pPr>
            <a:r>
              <a:rPr lang="en-CA" dirty="0" smtClean="0">
                <a:latin typeface="+mn-lt"/>
              </a:rPr>
              <a:t>  generator</a:t>
            </a:r>
            <a:endParaRPr lang="en-CA" dirty="0">
              <a:latin typeface="+mn-lt"/>
            </a:endParaRPr>
          </a:p>
        </p:txBody>
      </p:sp>
      <p:sp>
        <p:nvSpPr>
          <p:cNvPr id="17" name="Rectangle 16"/>
          <p:cNvSpPr/>
          <p:nvPr/>
        </p:nvSpPr>
        <p:spPr>
          <a:xfrm>
            <a:off x="3733800" y="2971800"/>
            <a:ext cx="603050" cy="369332"/>
          </a:xfrm>
          <a:prstGeom prst="rect">
            <a:avLst/>
          </a:prstGeom>
        </p:spPr>
        <p:txBody>
          <a:bodyPr wrap="none">
            <a:spAutoFit/>
          </a:bodyPr>
          <a:lstStyle/>
          <a:p>
            <a:pPr>
              <a:buFont typeface="WP MathA"/>
              <a:buNone/>
            </a:pPr>
            <a:r>
              <a:rPr lang="en-CA" dirty="0" smtClean="0">
                <a:sym typeface="WP MathA"/>
              </a:rPr>
              <a:t></a:t>
            </a:r>
            <a:r>
              <a:rPr lang="en-CA" dirty="0" smtClean="0">
                <a:latin typeface="+mn-lt"/>
              </a:rPr>
              <a:t> 37</a:t>
            </a:r>
          </a:p>
        </p:txBody>
      </p:sp>
      <p:sp>
        <p:nvSpPr>
          <p:cNvPr id="18" name="Rectangle 17"/>
          <p:cNvSpPr/>
          <p:nvPr/>
        </p:nvSpPr>
        <p:spPr>
          <a:xfrm>
            <a:off x="6400800" y="2971800"/>
            <a:ext cx="667170" cy="369332"/>
          </a:xfrm>
          <a:prstGeom prst="rect">
            <a:avLst/>
          </a:prstGeom>
        </p:spPr>
        <p:txBody>
          <a:bodyPr wrap="none">
            <a:spAutoFit/>
          </a:bodyPr>
          <a:lstStyle/>
          <a:p>
            <a:pPr>
              <a:buFont typeface="WP MathA"/>
              <a:buNone/>
            </a:pPr>
            <a:r>
              <a:rPr lang="en-CA" dirty="0" smtClean="0">
                <a:sym typeface="WP MathA"/>
              </a:rPr>
              <a:t> </a:t>
            </a:r>
            <a:r>
              <a:rPr lang="en-CA" dirty="0" smtClean="0">
                <a:latin typeface="+mn-lt"/>
              </a:rPr>
              <a:t> 26</a:t>
            </a:r>
          </a:p>
        </p:txBody>
      </p:sp>
      <p:sp>
        <p:nvSpPr>
          <p:cNvPr id="19" name="Rectangle 18"/>
          <p:cNvSpPr/>
          <p:nvPr/>
        </p:nvSpPr>
        <p:spPr>
          <a:xfrm>
            <a:off x="3733800" y="3352800"/>
            <a:ext cx="2742354" cy="646331"/>
          </a:xfrm>
          <a:prstGeom prst="rect">
            <a:avLst/>
          </a:prstGeom>
        </p:spPr>
        <p:txBody>
          <a:bodyPr wrap="none">
            <a:spAutoFit/>
          </a:bodyPr>
          <a:lstStyle/>
          <a:p>
            <a:pPr>
              <a:buFont typeface="WP MathA"/>
              <a:buChar char="C"/>
            </a:pPr>
            <a:r>
              <a:rPr lang="en-CA" dirty="0" smtClean="0">
                <a:latin typeface="+mn-lt"/>
              </a:rPr>
              <a:t> produces lots of energy</a:t>
            </a:r>
          </a:p>
          <a:p>
            <a:pPr>
              <a:buFont typeface="WP MathA"/>
              <a:buChar char="C"/>
            </a:pPr>
            <a:r>
              <a:rPr lang="en-CA" dirty="0" smtClean="0">
                <a:latin typeface="+mn-lt"/>
              </a:rPr>
              <a:t> no pollution (directly)</a:t>
            </a:r>
            <a:endParaRPr lang="en-CA" dirty="0">
              <a:latin typeface="+mn-lt"/>
            </a:endParaRPr>
          </a:p>
        </p:txBody>
      </p:sp>
      <p:sp>
        <p:nvSpPr>
          <p:cNvPr id="20" name="Rectangle 19"/>
          <p:cNvSpPr/>
          <p:nvPr/>
        </p:nvSpPr>
        <p:spPr>
          <a:xfrm>
            <a:off x="6400800" y="3352800"/>
            <a:ext cx="2514600" cy="646331"/>
          </a:xfrm>
          <a:prstGeom prst="rect">
            <a:avLst/>
          </a:prstGeom>
        </p:spPr>
        <p:txBody>
          <a:bodyPr wrap="square">
            <a:spAutoFit/>
          </a:bodyPr>
          <a:lstStyle/>
          <a:p>
            <a:pPr>
              <a:buFont typeface="WP MathA"/>
              <a:buChar char="C"/>
            </a:pPr>
            <a:r>
              <a:rPr lang="en-CA" dirty="0" smtClean="0">
                <a:latin typeface="+mn-lt"/>
              </a:rPr>
              <a:t> plentiful in Ontario</a:t>
            </a:r>
          </a:p>
          <a:p>
            <a:pPr>
              <a:buFont typeface="WP MathA"/>
              <a:buChar char="C"/>
            </a:pPr>
            <a:r>
              <a:rPr lang="en-CA" dirty="0" smtClean="0">
                <a:latin typeface="+mn-lt"/>
              </a:rPr>
              <a:t> reservoirs are useful</a:t>
            </a:r>
            <a:endParaRPr lang="en-CA" dirty="0">
              <a:latin typeface="+mn-lt"/>
            </a:endParaRPr>
          </a:p>
        </p:txBody>
      </p:sp>
      <p:sp>
        <p:nvSpPr>
          <p:cNvPr id="21" name="Rectangle 20"/>
          <p:cNvSpPr/>
          <p:nvPr/>
        </p:nvSpPr>
        <p:spPr>
          <a:xfrm>
            <a:off x="3733800" y="4029670"/>
            <a:ext cx="2743200" cy="1200329"/>
          </a:xfrm>
          <a:prstGeom prst="rect">
            <a:avLst/>
          </a:prstGeom>
        </p:spPr>
        <p:txBody>
          <a:bodyPr wrap="square">
            <a:spAutoFit/>
          </a:bodyPr>
          <a:lstStyle/>
          <a:p>
            <a:r>
              <a:rPr lang="en-CA" dirty="0" smtClean="0">
                <a:sym typeface="WP MathA"/>
              </a:rPr>
              <a:t></a:t>
            </a:r>
            <a:r>
              <a:rPr lang="en-CA" dirty="0" smtClean="0">
                <a:latin typeface="+mn-lt"/>
              </a:rPr>
              <a:t> potential for disaster</a:t>
            </a:r>
          </a:p>
          <a:p>
            <a:pPr>
              <a:buFont typeface="WP MathA"/>
              <a:buChar char="C"/>
            </a:pPr>
            <a:r>
              <a:rPr lang="en-CA" dirty="0" smtClean="0">
                <a:latin typeface="+mn-lt"/>
              </a:rPr>
              <a:t> storage of spent fuel</a:t>
            </a:r>
          </a:p>
          <a:p>
            <a:pPr>
              <a:buFont typeface="WP MathA"/>
              <a:buChar char="C"/>
            </a:pPr>
            <a:r>
              <a:rPr lang="en-CA" dirty="0" smtClean="0">
                <a:latin typeface="+mn-lt"/>
              </a:rPr>
              <a:t> $ to build &amp; maintain</a:t>
            </a:r>
          </a:p>
          <a:p>
            <a:pPr>
              <a:buFont typeface="WP MathA"/>
              <a:buChar char="C"/>
            </a:pPr>
            <a:r>
              <a:rPr lang="en-CA" dirty="0" smtClean="0">
                <a:latin typeface="+mn-lt"/>
              </a:rPr>
              <a:t> thermal pollution</a:t>
            </a:r>
            <a:endParaRPr lang="en-CA" dirty="0">
              <a:latin typeface="+mn-lt"/>
            </a:endParaRPr>
          </a:p>
        </p:txBody>
      </p:sp>
      <p:sp>
        <p:nvSpPr>
          <p:cNvPr id="22" name="Rectangle 21"/>
          <p:cNvSpPr/>
          <p:nvPr/>
        </p:nvSpPr>
        <p:spPr>
          <a:xfrm>
            <a:off x="6400800" y="4029670"/>
            <a:ext cx="2438400" cy="1200329"/>
          </a:xfrm>
          <a:prstGeom prst="rect">
            <a:avLst/>
          </a:prstGeom>
        </p:spPr>
        <p:txBody>
          <a:bodyPr wrap="square">
            <a:spAutoFit/>
          </a:bodyPr>
          <a:lstStyle/>
          <a:p>
            <a:pPr>
              <a:buFont typeface="WP MathA"/>
              <a:buChar char="C"/>
            </a:pPr>
            <a:r>
              <a:rPr lang="en-CA" dirty="0" smtClean="0">
                <a:latin typeface="+mn-lt"/>
              </a:rPr>
              <a:t> destroys habitats</a:t>
            </a:r>
          </a:p>
          <a:p>
            <a:pPr>
              <a:buFont typeface="WP MathA"/>
              <a:buChar char="C"/>
            </a:pPr>
            <a:r>
              <a:rPr lang="en-CA" dirty="0" smtClean="0">
                <a:latin typeface="+mn-lt"/>
              </a:rPr>
              <a:t> displaces people</a:t>
            </a:r>
          </a:p>
          <a:p>
            <a:pPr>
              <a:buFont typeface="WP MathA"/>
              <a:buChar char="C"/>
            </a:pPr>
            <a:r>
              <a:rPr lang="en-CA" dirty="0" smtClean="0">
                <a:latin typeface="+mn-lt"/>
              </a:rPr>
              <a:t> $ to build</a:t>
            </a:r>
          </a:p>
          <a:p>
            <a:pPr>
              <a:buFont typeface="WP MathA"/>
              <a:buChar char="C"/>
            </a:pPr>
            <a:r>
              <a:rPr lang="en-CA" dirty="0" smtClean="0">
                <a:latin typeface="+mn-lt"/>
              </a:rPr>
              <a:t> new locations?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4800600" cy="5181600"/>
          </a:xfrm>
        </p:spPr>
        <p:txBody>
          <a:bodyPr/>
          <a:lstStyle/>
          <a:p>
            <a:pPr marL="0" indent="0" algn="just">
              <a:buNone/>
            </a:pPr>
            <a:r>
              <a:rPr lang="en-CA" i="1" dirty="0" smtClean="0"/>
              <a:t>We obtain </a:t>
            </a:r>
            <a:r>
              <a:rPr lang="en-US" i="1" dirty="0" smtClean="0"/>
              <a:t>electrical </a:t>
            </a:r>
            <a:r>
              <a:rPr lang="en-CA" i="1" dirty="0" smtClean="0"/>
              <a:t>energy from a variety of sources.  Energy-rich substances such as crude oil and natural gas are commonly called </a:t>
            </a:r>
            <a:r>
              <a:rPr lang="en-CA" b="1" i="1" dirty="0" smtClean="0">
                <a:effectLst>
                  <a:glow rad="228600">
                    <a:schemeClr val="accent2">
                      <a:satMod val="175000"/>
                      <a:alpha val="40000"/>
                    </a:schemeClr>
                  </a:glow>
                </a:effectLst>
              </a:rPr>
              <a:t>energy resources</a:t>
            </a:r>
            <a:r>
              <a:rPr lang="en-CA" i="1" dirty="0" smtClean="0"/>
              <a:t>.  Some energy resources are considered non-renewable, while others are renewable.</a:t>
            </a:r>
          </a:p>
        </p:txBody>
      </p:sp>
      <p:sp>
        <p:nvSpPr>
          <p:cNvPr id="4" name="Date Placeholder 3"/>
          <p:cNvSpPr>
            <a:spLocks noGrp="1"/>
          </p:cNvSpPr>
          <p:nvPr>
            <p:ph type="dt" sz="quarter" idx="10"/>
          </p:nvPr>
        </p:nvSpPr>
        <p:spPr/>
        <p:txBody>
          <a:bodyPr/>
          <a:lstStyle/>
          <a:p>
            <a:pPr>
              <a:defRPr/>
            </a:pPr>
            <a:fld id="{94E757E6-8FFA-4195-AC69-C77C0D42BE45}"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a:t>
            </a:fld>
            <a:endParaRPr lang="en-US" dirty="0"/>
          </a:p>
        </p:txBody>
      </p:sp>
      <p:pic>
        <p:nvPicPr>
          <p:cNvPr id="9" name="Picture 8" descr="CropperCapture[6].jpg"/>
          <p:cNvPicPr>
            <a:picLocks noChangeAspect="1"/>
          </p:cNvPicPr>
          <p:nvPr/>
        </p:nvPicPr>
        <p:blipFill>
          <a:blip r:embed="rId2" cstate="print"/>
          <a:stretch>
            <a:fillRect/>
          </a:stretch>
        </p:blipFill>
        <p:spPr>
          <a:xfrm>
            <a:off x="5257800" y="990600"/>
            <a:ext cx="3657600" cy="276632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Alternate/Small Energy Resources</a:t>
            </a:r>
          </a:p>
        </p:txBody>
      </p:sp>
      <p:sp>
        <p:nvSpPr>
          <p:cNvPr id="5123" name="Content Placeholder 2"/>
          <p:cNvSpPr>
            <a:spLocks noGrp="1"/>
          </p:cNvSpPr>
          <p:nvPr>
            <p:ph idx="1"/>
          </p:nvPr>
        </p:nvSpPr>
        <p:spPr>
          <a:xfrm>
            <a:off x="228600" y="914400"/>
            <a:ext cx="3962400" cy="5181600"/>
          </a:xfrm>
        </p:spPr>
        <p:txBody>
          <a:bodyPr/>
          <a:lstStyle/>
          <a:p>
            <a:pPr marL="0" indent="0" algn="just">
              <a:buNone/>
            </a:pPr>
            <a:r>
              <a:rPr lang="en-CA" b="1" dirty="0" smtClean="0"/>
              <a:t>NOTE!</a:t>
            </a:r>
          </a:p>
          <a:p>
            <a:pPr marL="0" indent="0" algn="just">
              <a:buNone/>
            </a:pPr>
            <a:r>
              <a:rPr lang="en-CA" dirty="0" smtClean="0"/>
              <a:t>Alternative and small energy resources supply the remaining 1%.  These include:</a:t>
            </a:r>
          </a:p>
          <a:p>
            <a:pPr marL="0" indent="0" algn="just">
              <a:buNone/>
            </a:pPr>
            <a:endParaRPr lang="en-CA" dirty="0" smtClean="0"/>
          </a:p>
          <a:p>
            <a:pPr marL="341313" indent="-341313" algn="just">
              <a:buClrTx/>
              <a:buSzPct val="100000"/>
              <a:buFont typeface="Arial" pitchFamily="34" charset="0"/>
              <a:buChar char="•"/>
            </a:pPr>
            <a:r>
              <a:rPr lang="en-CA" dirty="0" smtClean="0"/>
              <a:t>biomass</a:t>
            </a:r>
          </a:p>
          <a:p>
            <a:pPr marL="341313" indent="-341313" algn="just">
              <a:buClrTx/>
              <a:buSzPct val="100000"/>
              <a:buFont typeface="Arial" pitchFamily="34" charset="0"/>
              <a:buChar char="•"/>
            </a:pPr>
            <a:r>
              <a:rPr lang="en-CA" dirty="0" smtClean="0"/>
              <a:t>geothermal</a:t>
            </a:r>
          </a:p>
          <a:p>
            <a:pPr marL="341313" indent="-341313" algn="just">
              <a:buClrTx/>
              <a:buSzPct val="100000"/>
              <a:buFont typeface="Arial" pitchFamily="34" charset="0"/>
              <a:buChar char="•"/>
            </a:pPr>
            <a:r>
              <a:rPr lang="en-CA" dirty="0" smtClean="0"/>
              <a:t>solar</a:t>
            </a:r>
          </a:p>
          <a:p>
            <a:pPr marL="341313" indent="-341313" algn="just">
              <a:buClrTx/>
              <a:buSzPct val="100000"/>
              <a:buFont typeface="Arial" pitchFamily="34" charset="0"/>
              <a:buChar char="•"/>
            </a:pPr>
            <a:r>
              <a:rPr lang="en-CA" dirty="0" smtClean="0"/>
              <a:t>wind</a:t>
            </a:r>
          </a:p>
          <a:p>
            <a:pPr marL="341313" indent="-341313" algn="just">
              <a:buClrTx/>
              <a:buSzPct val="100000"/>
              <a:buFont typeface="Arial" pitchFamily="34" charset="0"/>
              <a:buChar char="•"/>
            </a:pPr>
            <a:r>
              <a:rPr lang="en-CA" dirty="0" smtClean="0"/>
              <a:t>tidal</a:t>
            </a:r>
          </a:p>
        </p:txBody>
      </p:sp>
      <p:sp>
        <p:nvSpPr>
          <p:cNvPr id="4" name="Date Placeholder 3"/>
          <p:cNvSpPr>
            <a:spLocks noGrp="1"/>
          </p:cNvSpPr>
          <p:nvPr>
            <p:ph type="dt" sz="quarter" idx="10"/>
          </p:nvPr>
        </p:nvSpPr>
        <p:spPr/>
        <p:txBody>
          <a:bodyPr/>
          <a:lstStyle/>
          <a:p>
            <a:pPr>
              <a:defRPr/>
            </a:pPr>
            <a:fld id="{D3AC54F2-A72A-4E97-AD61-320DCB5D4BAC}"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29</a:t>
            </a:fld>
            <a:endParaRPr lang="en-US" dirty="0"/>
          </a:p>
        </p:txBody>
      </p:sp>
      <p:pic>
        <p:nvPicPr>
          <p:cNvPr id="7170" name="Picture 2" descr="http://www.housingenergyadvisor.com/blog/wp-content/uploads/2010/08/types-of-biomass.jpg"/>
          <p:cNvPicPr>
            <a:picLocks noChangeArrowheads="1"/>
          </p:cNvPicPr>
          <p:nvPr/>
        </p:nvPicPr>
        <p:blipFill>
          <a:blip r:embed="rId2" cstate="print"/>
          <a:srcRect/>
          <a:stretch>
            <a:fillRect/>
          </a:stretch>
        </p:blipFill>
        <p:spPr bwMode="auto">
          <a:xfrm>
            <a:off x="4343400" y="1447800"/>
            <a:ext cx="4572000" cy="4572000"/>
          </a:xfrm>
          <a:prstGeom prst="rect">
            <a:avLst/>
          </a:prstGeom>
          <a:noFill/>
        </p:spPr>
      </p:pic>
      <p:pic>
        <p:nvPicPr>
          <p:cNvPr id="7172" name="Picture 4" descr="http://www.kids.esdb.bg/images/geothermal.jpg"/>
          <p:cNvPicPr>
            <a:picLocks noChangeArrowheads="1"/>
          </p:cNvPicPr>
          <p:nvPr/>
        </p:nvPicPr>
        <p:blipFill>
          <a:blip r:embed="rId3" cstate="print"/>
          <a:srcRect/>
          <a:stretch>
            <a:fillRect/>
          </a:stretch>
        </p:blipFill>
        <p:spPr bwMode="auto">
          <a:xfrm>
            <a:off x="4343400" y="1447800"/>
            <a:ext cx="4572000" cy="4572000"/>
          </a:xfrm>
          <a:prstGeom prst="rect">
            <a:avLst/>
          </a:prstGeom>
          <a:ln>
            <a:noFill/>
          </a:ln>
          <a:effectLst>
            <a:softEdge rad="112500"/>
          </a:effectLst>
        </p:spPr>
      </p:pic>
      <p:pic>
        <p:nvPicPr>
          <p:cNvPr id="7174" name="Picture 6" descr="http://1.bp.blogspot.com/-edx9tik7ci8/UMTokyiSJkI/AAAAAAAAKbY/FWmB8ObFIrM/s400/solar-panel2.jpg"/>
          <p:cNvPicPr>
            <a:picLocks noChangeArrowheads="1"/>
          </p:cNvPicPr>
          <p:nvPr/>
        </p:nvPicPr>
        <p:blipFill>
          <a:blip r:embed="rId4" cstate="print"/>
          <a:srcRect/>
          <a:stretch>
            <a:fillRect/>
          </a:stretch>
        </p:blipFill>
        <p:spPr bwMode="auto">
          <a:xfrm>
            <a:off x="4343400" y="1447800"/>
            <a:ext cx="4572000" cy="4572000"/>
          </a:xfrm>
          <a:prstGeom prst="rect">
            <a:avLst/>
          </a:prstGeom>
          <a:ln>
            <a:noFill/>
          </a:ln>
          <a:effectLst>
            <a:softEdge rad="112500"/>
          </a:effectLst>
        </p:spPr>
      </p:pic>
      <p:pic>
        <p:nvPicPr>
          <p:cNvPr id="7178" name="Picture 10" descr="http://people.oregonstate.edu/~haxelj/photo_credit_meteorologynews_dotcom.jpg"/>
          <p:cNvPicPr>
            <a:picLocks noChangeArrowheads="1"/>
          </p:cNvPicPr>
          <p:nvPr/>
        </p:nvPicPr>
        <p:blipFill>
          <a:blip r:embed="rId5" cstate="print"/>
          <a:srcRect/>
          <a:stretch>
            <a:fillRect/>
          </a:stretch>
        </p:blipFill>
        <p:spPr bwMode="auto">
          <a:xfrm>
            <a:off x="4343400" y="1447800"/>
            <a:ext cx="4572000" cy="4572000"/>
          </a:xfrm>
          <a:prstGeom prst="rect">
            <a:avLst/>
          </a:prstGeom>
          <a:ln>
            <a:noFill/>
          </a:ln>
          <a:effectLst>
            <a:softEdge rad="112500"/>
          </a:effectLst>
        </p:spPr>
      </p:pic>
      <p:pic>
        <p:nvPicPr>
          <p:cNvPr id="7182" name="Picture 14" descr="http://technologystudent.com/images5/tidal1.gif"/>
          <p:cNvPicPr>
            <a:picLocks noChangeArrowheads="1" noCrop="1"/>
          </p:cNvPicPr>
          <p:nvPr/>
        </p:nvPicPr>
        <p:blipFill>
          <a:blip r:embed="rId6" cstate="print"/>
          <a:srcRect/>
          <a:stretch>
            <a:fillRect/>
          </a:stretch>
        </p:blipFill>
        <p:spPr bwMode="auto">
          <a:xfrm>
            <a:off x="4343400" y="1447800"/>
            <a:ext cx="4572000" cy="4572000"/>
          </a:xfrm>
          <a:prstGeom prst="rect">
            <a:avLst/>
          </a:prstGeom>
          <a:noFill/>
        </p:spPr>
      </p:pic>
      <p:sp>
        <p:nvSpPr>
          <p:cNvPr id="12" name="Action Button: Movie 11">
            <a:hlinkClick r:id="rId7" highlightClick="1"/>
          </p:cNvPr>
          <p:cNvSpPr/>
          <p:nvPr/>
        </p:nvSpPr>
        <p:spPr bwMode="auto">
          <a:xfrm>
            <a:off x="8534400" y="152400"/>
            <a:ext cx="457200" cy="457200"/>
          </a:xfrm>
          <a:prstGeom prst="actionButtonMovie">
            <a:avLst/>
          </a:prstGeom>
          <a:solidFill>
            <a:srgbClr val="66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2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7170"/>
                                        </p:tgtEl>
                                      </p:cBhvr>
                                    </p:animEffect>
                                    <p:set>
                                      <p:cBhvr>
                                        <p:cTn id="16" dur="1" fill="hold">
                                          <p:stCondLst>
                                            <p:cond delay="1999"/>
                                          </p:stCondLst>
                                        </p:cTn>
                                        <p:tgtEl>
                                          <p:spTgt spid="7170"/>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20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2000"/>
                                        <p:tgtEl>
                                          <p:spTgt spid="7172"/>
                                        </p:tgtEl>
                                      </p:cBhvr>
                                    </p:animEffect>
                                    <p:set>
                                      <p:cBhvr>
                                        <p:cTn id="26" dur="1" fill="hold">
                                          <p:stCondLst>
                                            <p:cond delay="1999"/>
                                          </p:stCondLst>
                                        </p:cTn>
                                        <p:tgtEl>
                                          <p:spTgt spid="717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7174"/>
                                        </p:tgtEl>
                                        <p:attrNameLst>
                                          <p:attrName>style.visibility</p:attrName>
                                        </p:attrNameLst>
                                      </p:cBhvr>
                                      <p:to>
                                        <p:strVal val="visible"/>
                                      </p:to>
                                    </p:set>
                                    <p:animEffect transition="in" filter="fade">
                                      <p:cBhvr>
                                        <p:cTn id="29" dur="2000"/>
                                        <p:tgtEl>
                                          <p:spTgt spid="717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2000"/>
                                        <p:tgtEl>
                                          <p:spTgt spid="7174"/>
                                        </p:tgtEl>
                                      </p:cBhvr>
                                    </p:animEffect>
                                    <p:set>
                                      <p:cBhvr>
                                        <p:cTn id="36" dur="1" fill="hold">
                                          <p:stCondLst>
                                            <p:cond delay="1999"/>
                                          </p:stCondLst>
                                        </p:cTn>
                                        <p:tgtEl>
                                          <p:spTgt spid="717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178"/>
                                        </p:tgtEl>
                                        <p:attrNameLst>
                                          <p:attrName>style.visibility</p:attrName>
                                        </p:attrNameLst>
                                      </p:cBhvr>
                                      <p:to>
                                        <p:strVal val="visible"/>
                                      </p:to>
                                    </p:set>
                                    <p:animEffect transition="in" filter="fade">
                                      <p:cBhvr>
                                        <p:cTn id="39" dur="2000"/>
                                        <p:tgtEl>
                                          <p:spTgt spid="717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123">
                                            <p:txEl>
                                              <p:pRg st="7" end="7"/>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2000"/>
                                        <p:tgtEl>
                                          <p:spTgt spid="7178"/>
                                        </p:tgtEl>
                                      </p:cBhvr>
                                    </p:animEffect>
                                    <p:set>
                                      <p:cBhvr>
                                        <p:cTn id="46" dur="1" fill="hold">
                                          <p:stCondLst>
                                            <p:cond delay="1999"/>
                                          </p:stCondLst>
                                        </p:cTn>
                                        <p:tgtEl>
                                          <p:spTgt spid="7178"/>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7182"/>
                                        </p:tgtEl>
                                        <p:attrNameLst>
                                          <p:attrName>style.visibility</p:attrName>
                                        </p:attrNameLst>
                                      </p:cBhvr>
                                      <p:to>
                                        <p:strVal val="visible"/>
                                      </p:to>
                                    </p:set>
                                    <p:animEffect transition="in" filter="fade">
                                      <p:cBhvr>
                                        <p:cTn id="49" dur="2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Conserving Energy – The Future</a:t>
            </a:r>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i="1" dirty="0" smtClean="0"/>
              <a:t>One fact is certain in Ontario.  We are going to need to generate increasing amounts of electrical energy far into the foreseeable future.  Our population and economy are growing, which means that we will need more electricity.  However, none of the renewable energy sources can currently be manufactured and operated cheaply enough to make them a viable alternative in the foreseeable future.  And so the logical conclusion, then, is that we will have to build new generating stations that use the same nonrenewable energy resources as our existing generating stations.</a:t>
            </a:r>
          </a:p>
        </p:txBody>
      </p:sp>
      <p:sp>
        <p:nvSpPr>
          <p:cNvPr id="4" name="Date Placeholder 3"/>
          <p:cNvSpPr>
            <a:spLocks noGrp="1"/>
          </p:cNvSpPr>
          <p:nvPr>
            <p:ph type="dt" sz="quarter" idx="10"/>
          </p:nvPr>
        </p:nvSpPr>
        <p:spPr/>
        <p:txBody>
          <a:bodyPr/>
          <a:lstStyle/>
          <a:p>
            <a:pPr>
              <a:defRPr/>
            </a:pPr>
            <a:fld id="{C14546B2-BD98-423F-B3DA-A2C7555EAAF5}"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30</a:t>
            </a:fld>
            <a:endParaRPr lang="en-US" dirty="0"/>
          </a:p>
        </p:txBody>
      </p:sp>
      <p:grpSp>
        <p:nvGrpSpPr>
          <p:cNvPr id="7" name="Group 6"/>
          <p:cNvGrpSpPr/>
          <p:nvPr/>
        </p:nvGrpSpPr>
        <p:grpSpPr>
          <a:xfrm>
            <a:off x="715053" y="3657600"/>
            <a:ext cx="7713895" cy="2377440"/>
            <a:chOff x="457199" y="3657600"/>
            <a:chExt cx="7713895" cy="2377440"/>
          </a:xfrm>
        </p:grpSpPr>
        <p:pic>
          <p:nvPicPr>
            <p:cNvPr id="8" name="Picture 2" descr="http://www.exponent.com/files/Uploads/Images/Energy/nuclear%20plant.jpg"/>
            <p:cNvPicPr>
              <a:picLocks noChangeArrowheads="1"/>
            </p:cNvPicPr>
            <p:nvPr/>
          </p:nvPicPr>
          <p:blipFill>
            <a:blip r:embed="rId2" cstate="print"/>
            <a:srcRect/>
            <a:stretch>
              <a:fillRect/>
            </a:stretch>
          </p:blipFill>
          <p:spPr bwMode="auto">
            <a:xfrm>
              <a:off x="457199" y="3657600"/>
              <a:ext cx="3561958" cy="2377440"/>
            </a:xfrm>
            <a:prstGeom prst="rect">
              <a:avLst/>
            </a:prstGeom>
            <a:ln>
              <a:noFill/>
            </a:ln>
            <a:effectLst>
              <a:softEdge rad="112500"/>
            </a:effectLst>
          </p:spPr>
        </p:pic>
        <p:pic>
          <p:nvPicPr>
            <p:cNvPr id="9" name="Picture 4" descr="http://www.canadianmanufacturing.com/wp-content/uploads/2012/09/LennoxPower.jpg"/>
            <p:cNvPicPr>
              <a:picLocks noChangeArrowheads="1"/>
            </p:cNvPicPr>
            <p:nvPr/>
          </p:nvPicPr>
          <p:blipFill>
            <a:blip r:embed="rId3" cstate="print"/>
            <a:srcRect/>
            <a:stretch>
              <a:fillRect/>
            </a:stretch>
          </p:blipFill>
          <p:spPr bwMode="auto">
            <a:xfrm>
              <a:off x="4114800" y="3657600"/>
              <a:ext cx="4056294" cy="2377440"/>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Conserving Energy – The Future</a:t>
            </a:r>
          </a:p>
        </p:txBody>
      </p:sp>
      <p:sp>
        <p:nvSpPr>
          <p:cNvPr id="5123" name="Content Placeholder 2"/>
          <p:cNvSpPr>
            <a:spLocks noGrp="1"/>
          </p:cNvSpPr>
          <p:nvPr>
            <p:ph idx="1"/>
          </p:nvPr>
        </p:nvSpPr>
        <p:spPr>
          <a:xfrm>
            <a:off x="228600" y="914400"/>
            <a:ext cx="8686800" cy="5181600"/>
          </a:xfrm>
        </p:spPr>
        <p:txBody>
          <a:bodyPr/>
          <a:lstStyle/>
          <a:p>
            <a:pPr marL="0" indent="0" algn="just">
              <a:buNone/>
            </a:pPr>
            <a:r>
              <a:rPr lang="en-CA" i="1" dirty="0" smtClean="0"/>
              <a:t>Regardless, energy may be conserved by designing, producing, and using machines, appliances, and devices that transform energy more efficiently.  Energy may also be conserved by:</a:t>
            </a:r>
          </a:p>
          <a:p>
            <a:pPr marL="341313" indent="-341313" algn="just">
              <a:buClrTx/>
              <a:buSzPct val="80000"/>
              <a:buFont typeface="Arial" pitchFamily="34" charset="0"/>
              <a:buChar char="•"/>
            </a:pPr>
            <a:r>
              <a:rPr lang="en-CA" i="1" dirty="0" smtClean="0"/>
              <a:t>turning lights off when not required</a:t>
            </a:r>
          </a:p>
          <a:p>
            <a:pPr marL="341313" indent="-341313" algn="just">
              <a:buClrTx/>
              <a:buSzPct val="80000"/>
              <a:buFont typeface="Arial" pitchFamily="34" charset="0"/>
              <a:buChar char="•"/>
            </a:pPr>
            <a:r>
              <a:rPr lang="en-CA" i="1" dirty="0" smtClean="0"/>
              <a:t>switching off electrical devices instead of leaving them on standby mode</a:t>
            </a:r>
          </a:p>
          <a:p>
            <a:pPr marL="341313" indent="-341313" algn="just">
              <a:buClrTx/>
              <a:buSzPct val="80000"/>
              <a:buFont typeface="Arial" pitchFamily="34" charset="0"/>
              <a:buChar char="•"/>
            </a:pPr>
            <a:r>
              <a:rPr lang="en-CA" i="1" dirty="0" smtClean="0"/>
              <a:t>taking short showers instead of baths if possible</a:t>
            </a:r>
          </a:p>
          <a:p>
            <a:pPr marL="341313" indent="-341313" algn="just">
              <a:buClrTx/>
              <a:buSzPct val="80000"/>
              <a:buFont typeface="Arial" pitchFamily="34" charset="0"/>
              <a:buChar char="•"/>
            </a:pPr>
            <a:r>
              <a:rPr lang="en-CA" i="1" dirty="0" smtClean="0"/>
              <a:t>running dishwashers and clothes washers only when they are full</a:t>
            </a:r>
          </a:p>
          <a:p>
            <a:pPr marL="341313" indent="-341313" algn="just">
              <a:buClrTx/>
              <a:buSzPct val="80000"/>
              <a:buFont typeface="Arial" pitchFamily="34" charset="0"/>
              <a:buChar char="•"/>
            </a:pPr>
            <a:r>
              <a:rPr lang="en-CA" i="1" dirty="0" smtClean="0"/>
              <a:t>hanging clothes to dry</a:t>
            </a:r>
          </a:p>
          <a:p>
            <a:pPr marL="341313" indent="-341313" algn="just">
              <a:buClrTx/>
              <a:buSzPct val="80000"/>
              <a:buFont typeface="Arial" pitchFamily="34" charset="0"/>
              <a:buChar char="•"/>
            </a:pPr>
            <a:r>
              <a:rPr lang="en-CA" i="1" dirty="0" smtClean="0"/>
              <a:t>using fans to reduce the need for air conditioning</a:t>
            </a:r>
          </a:p>
          <a:p>
            <a:pPr marL="341313" indent="-341313" algn="just">
              <a:buClrTx/>
              <a:buSzPct val="80000"/>
              <a:buFont typeface="Arial" pitchFamily="34" charset="0"/>
              <a:buChar char="•"/>
            </a:pPr>
            <a:r>
              <a:rPr lang="en-CA" i="1" dirty="0" smtClean="0"/>
              <a:t>using public transit and car-pooling when possible</a:t>
            </a:r>
          </a:p>
        </p:txBody>
      </p:sp>
      <p:sp>
        <p:nvSpPr>
          <p:cNvPr id="4" name="Date Placeholder 3"/>
          <p:cNvSpPr>
            <a:spLocks noGrp="1"/>
          </p:cNvSpPr>
          <p:nvPr>
            <p:ph type="dt" sz="quarter" idx="10"/>
          </p:nvPr>
        </p:nvSpPr>
        <p:spPr/>
        <p:txBody>
          <a:bodyPr/>
          <a:lstStyle/>
          <a:p>
            <a:pPr>
              <a:defRPr/>
            </a:pPr>
            <a:fld id="{FE9265B0-5F93-46CE-A9A8-DACFE297015A}"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31</a:t>
            </a:fld>
            <a:endParaRPr lang="en-US" dirty="0"/>
          </a:p>
        </p:txBody>
      </p:sp>
      <p:sp>
        <p:nvSpPr>
          <p:cNvPr id="7" name="Action Button: Movie 6">
            <a:hlinkClick r:id="rId2" highlightClick="1"/>
          </p:cNvPr>
          <p:cNvSpPr/>
          <p:nvPr/>
        </p:nvSpPr>
        <p:spPr bwMode="auto">
          <a:xfrm>
            <a:off x="8534400" y="152400"/>
            <a:ext cx="457200" cy="457200"/>
          </a:xfrm>
          <a:prstGeom prst="actionButtonMovie">
            <a:avLst/>
          </a:prstGeom>
          <a:solidFill>
            <a:srgbClr val="66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Conserving Energy – The Future</a:t>
            </a:r>
          </a:p>
        </p:txBody>
      </p:sp>
      <p:sp>
        <p:nvSpPr>
          <p:cNvPr id="5123" name="Content Placeholder 2"/>
          <p:cNvSpPr>
            <a:spLocks noGrp="1"/>
          </p:cNvSpPr>
          <p:nvPr>
            <p:ph idx="1"/>
          </p:nvPr>
        </p:nvSpPr>
        <p:spPr>
          <a:xfrm>
            <a:off x="228600" y="914400"/>
            <a:ext cx="8686800" cy="5181600"/>
          </a:xfrm>
        </p:spPr>
        <p:txBody>
          <a:bodyPr/>
          <a:lstStyle/>
          <a:p>
            <a:pPr marL="457200" lvl="0" indent="-457200" algn="just">
              <a:spcBef>
                <a:spcPts val="480"/>
              </a:spcBef>
              <a:buClrTx/>
              <a:buSzPct val="100000"/>
              <a:buNone/>
              <a:defRPr/>
            </a:pPr>
            <a:r>
              <a:rPr lang="en-US" b="1" dirty="0" smtClean="0"/>
              <a:t>ENERGY DEMAND IN ONTARIO</a:t>
            </a:r>
          </a:p>
          <a:p>
            <a:pPr marL="461963" lvl="0" indent="-461963" algn="just">
              <a:spcBef>
                <a:spcPts val="480"/>
              </a:spcBef>
              <a:buClr>
                <a:srgbClr val="3333CC"/>
              </a:buClr>
              <a:buSzPct val="80000"/>
              <a:buFont typeface="Wingdings" pitchFamily="2" charset="2"/>
              <a:buChar char="v"/>
              <a:defRPr/>
            </a:pPr>
            <a:r>
              <a:rPr lang="en-US" dirty="0" smtClean="0"/>
              <a:t>our population/economy is growing so we will need more (electricity)</a:t>
            </a:r>
          </a:p>
          <a:p>
            <a:pPr marL="461963" lvl="0" indent="-461963" algn="just">
              <a:spcBef>
                <a:spcPts val="480"/>
              </a:spcBef>
              <a:buClr>
                <a:srgbClr val="3333CC"/>
              </a:buClr>
              <a:buSzPct val="80000"/>
              <a:buFont typeface="Wingdings" pitchFamily="2" charset="2"/>
              <a:buChar char="v"/>
              <a:defRPr/>
            </a:pPr>
            <a:r>
              <a:rPr lang="en-US" dirty="0" smtClean="0"/>
              <a:t>only option is to build more (nonrenewable) generating stations </a:t>
            </a:r>
          </a:p>
          <a:p>
            <a:pPr marL="461963" lvl="0" indent="-461963" algn="just">
              <a:spcBef>
                <a:spcPts val="480"/>
              </a:spcBef>
              <a:buClr>
                <a:srgbClr val="3333CC"/>
              </a:buClr>
              <a:buSzPct val="80000"/>
              <a:buFont typeface="Wingdings" pitchFamily="2" charset="2"/>
              <a:buChar char="v"/>
              <a:defRPr/>
            </a:pPr>
            <a:r>
              <a:rPr lang="en-CA" dirty="0" smtClean="0"/>
              <a:t>regardless, energy may be conserved by:</a:t>
            </a:r>
          </a:p>
          <a:p>
            <a:pPr marL="798513" lvl="0" algn="just">
              <a:spcBef>
                <a:spcPts val="480"/>
              </a:spcBef>
              <a:buClr>
                <a:srgbClr val="3333CC"/>
              </a:buClr>
              <a:buSzPct val="80000"/>
              <a:buFont typeface="Arial" pitchFamily="34" charset="0"/>
              <a:buChar char="•"/>
              <a:defRPr/>
            </a:pPr>
            <a:r>
              <a:rPr lang="en-CA" dirty="0" smtClean="0"/>
              <a:t>turning lights and other electrical devices off</a:t>
            </a:r>
          </a:p>
          <a:p>
            <a:pPr marL="798513" lvl="0" algn="just">
              <a:spcBef>
                <a:spcPts val="480"/>
              </a:spcBef>
              <a:buClr>
                <a:srgbClr val="3333CC"/>
              </a:buClr>
              <a:buSzPct val="80000"/>
              <a:buFont typeface="Arial" pitchFamily="34" charset="0"/>
              <a:buChar char="•"/>
              <a:defRPr/>
            </a:pPr>
            <a:r>
              <a:rPr lang="en-CA" dirty="0" smtClean="0"/>
              <a:t>taking short showers</a:t>
            </a:r>
          </a:p>
          <a:p>
            <a:pPr marL="798513" lvl="0" algn="just">
              <a:spcBef>
                <a:spcPts val="480"/>
              </a:spcBef>
              <a:buClr>
                <a:srgbClr val="3333CC"/>
              </a:buClr>
              <a:buSzPct val="80000"/>
              <a:buFont typeface="Arial" pitchFamily="34" charset="0"/>
              <a:buChar char="•"/>
              <a:defRPr/>
            </a:pPr>
            <a:r>
              <a:rPr lang="en-CA" dirty="0" smtClean="0"/>
              <a:t>running dish/clothes washers only when they are full</a:t>
            </a:r>
          </a:p>
          <a:p>
            <a:pPr marL="798513" lvl="0" algn="just">
              <a:spcBef>
                <a:spcPts val="480"/>
              </a:spcBef>
              <a:buClr>
                <a:srgbClr val="3333CC"/>
              </a:buClr>
              <a:buSzPct val="80000"/>
              <a:buFont typeface="Arial" pitchFamily="34" charset="0"/>
              <a:buChar char="•"/>
              <a:defRPr/>
            </a:pPr>
            <a:r>
              <a:rPr lang="en-CA" dirty="0" smtClean="0"/>
              <a:t>hanging clothes to dry</a:t>
            </a:r>
          </a:p>
          <a:p>
            <a:pPr marL="798513" lvl="0" algn="just">
              <a:spcBef>
                <a:spcPts val="480"/>
              </a:spcBef>
              <a:buClr>
                <a:srgbClr val="3333CC"/>
              </a:buClr>
              <a:buSzPct val="80000"/>
              <a:buFont typeface="Arial" pitchFamily="34" charset="0"/>
              <a:buChar char="•"/>
              <a:defRPr/>
            </a:pPr>
            <a:r>
              <a:rPr lang="en-CA" dirty="0" smtClean="0"/>
              <a:t>using fans to reduce the need for air conditioning</a:t>
            </a:r>
          </a:p>
          <a:p>
            <a:pPr marL="798513" lvl="0" algn="just">
              <a:spcBef>
                <a:spcPts val="480"/>
              </a:spcBef>
              <a:buClr>
                <a:srgbClr val="3333CC"/>
              </a:buClr>
              <a:buSzPct val="80000"/>
              <a:buFont typeface="Arial" pitchFamily="34" charset="0"/>
              <a:buChar char="•"/>
              <a:defRPr/>
            </a:pPr>
            <a:r>
              <a:rPr lang="en-CA" dirty="0" smtClean="0"/>
              <a:t>using public transit and car-pooling when possible</a:t>
            </a:r>
          </a:p>
          <a:p>
            <a:pPr marL="798513" lvl="0" algn="just">
              <a:spcBef>
                <a:spcPts val="480"/>
              </a:spcBef>
              <a:buClr>
                <a:srgbClr val="3333CC"/>
              </a:buClr>
              <a:buSzPct val="80000"/>
              <a:buFont typeface="Arial" pitchFamily="34" charset="0"/>
              <a:buChar char="•"/>
              <a:defRPr/>
            </a:pPr>
            <a:r>
              <a:rPr lang="en-CA" dirty="0" smtClean="0"/>
              <a:t>…</a:t>
            </a:r>
          </a:p>
        </p:txBody>
      </p:sp>
      <p:sp>
        <p:nvSpPr>
          <p:cNvPr id="4" name="Date Placeholder 3"/>
          <p:cNvSpPr>
            <a:spLocks noGrp="1"/>
          </p:cNvSpPr>
          <p:nvPr>
            <p:ph type="dt" sz="quarter" idx="10"/>
          </p:nvPr>
        </p:nvSpPr>
        <p:spPr/>
        <p:txBody>
          <a:bodyPr/>
          <a:lstStyle/>
          <a:p>
            <a:pPr>
              <a:defRPr/>
            </a:pPr>
            <a:fld id="{78DC034D-B15D-4FE3-A51D-FA730B2CF61E}"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 Check Your Learning</a:t>
            </a:r>
            <a:endParaRPr lang="en-US" dirty="0" smtClean="0"/>
          </a:p>
        </p:txBody>
      </p:sp>
      <p:sp>
        <p:nvSpPr>
          <p:cNvPr id="5123" name="Content Placeholder 2"/>
          <p:cNvSpPr>
            <a:spLocks noGrp="1"/>
          </p:cNvSpPr>
          <p:nvPr>
            <p:ph idx="1"/>
          </p:nvPr>
        </p:nvSpPr>
        <p:spPr>
          <a:xfrm>
            <a:off x="228600" y="914400"/>
            <a:ext cx="8686800" cy="5181600"/>
          </a:xfrm>
        </p:spPr>
        <p:txBody>
          <a:bodyPr/>
          <a:lstStyle/>
          <a:p>
            <a:pPr marL="457200" indent="-457200" algn="just">
              <a:buNone/>
            </a:pPr>
            <a:r>
              <a:rPr lang="en-CA" dirty="0" smtClean="0"/>
              <a:t>1.	An article on the Internet claims, “Fossil fuels are actually a renewable energy resource since decaying plant and animal matter is making new oil, natural gas, and coal all the time.”  Discuss the validity of this statement.</a:t>
            </a:r>
          </a:p>
          <a:p>
            <a:pPr marL="457200" indent="-457200" algn="just">
              <a:buNone/>
            </a:pPr>
            <a:endParaRPr lang="en-CA" dirty="0" smtClean="0"/>
          </a:p>
          <a:p>
            <a:pPr marL="457200" indent="-457200" algn="just">
              <a:buNone/>
            </a:pPr>
            <a:r>
              <a:rPr lang="en-CA" dirty="0" smtClean="0"/>
              <a:t>	</a:t>
            </a:r>
            <a:r>
              <a:rPr lang="en-CA" dirty="0" smtClean="0">
                <a:solidFill>
                  <a:srgbClr val="FF0000"/>
                </a:solidFill>
              </a:rPr>
              <a:t>a resource is deemed “renewable” only if it can be replaced as it is used (i.e. within a lifetime) – fossil fuels take millions of years to form</a:t>
            </a:r>
          </a:p>
        </p:txBody>
      </p:sp>
      <p:sp>
        <p:nvSpPr>
          <p:cNvPr id="4" name="Date Placeholder 3"/>
          <p:cNvSpPr>
            <a:spLocks noGrp="1"/>
          </p:cNvSpPr>
          <p:nvPr>
            <p:ph type="dt" sz="quarter" idx="10"/>
          </p:nvPr>
        </p:nvSpPr>
        <p:spPr/>
        <p:txBody>
          <a:bodyPr/>
          <a:lstStyle/>
          <a:p>
            <a:pPr>
              <a:defRPr/>
            </a:pPr>
            <a:fld id="{688EF51B-F304-4FD5-9358-334E7E47B98C}"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ym typeface="WP IconicSymbolsA"/>
              </a:rPr>
              <a:t> Check Your Learning</a:t>
            </a:r>
            <a:endParaRPr lang="en-US" dirty="0" smtClean="0"/>
          </a:p>
        </p:txBody>
      </p:sp>
      <p:sp>
        <p:nvSpPr>
          <p:cNvPr id="5123" name="Content Placeholder 2"/>
          <p:cNvSpPr>
            <a:spLocks noGrp="1"/>
          </p:cNvSpPr>
          <p:nvPr>
            <p:ph idx="1"/>
          </p:nvPr>
        </p:nvSpPr>
        <p:spPr>
          <a:xfrm>
            <a:off x="228600" y="914400"/>
            <a:ext cx="8686800" cy="5181600"/>
          </a:xfrm>
        </p:spPr>
        <p:txBody>
          <a:bodyPr/>
          <a:lstStyle/>
          <a:p>
            <a:pPr marL="457200" indent="-457200" algn="just">
              <a:buNone/>
            </a:pPr>
            <a:r>
              <a:rPr lang="en-CA" dirty="0" smtClean="0"/>
              <a:t>2.	Which alternative energy resource is most likely to be developed in your area?  Explain why.</a:t>
            </a:r>
          </a:p>
          <a:p>
            <a:pPr marL="457200" indent="-457200" algn="just">
              <a:buNone/>
            </a:pPr>
            <a:endParaRPr lang="en-CA" dirty="0" smtClean="0"/>
          </a:p>
          <a:p>
            <a:pPr marL="457200" indent="-457200" algn="just">
              <a:buNone/>
            </a:pPr>
            <a:r>
              <a:rPr lang="en-CA" dirty="0" smtClean="0"/>
              <a:t>	</a:t>
            </a:r>
            <a:r>
              <a:rPr lang="en-CA" dirty="0" smtClean="0">
                <a:solidFill>
                  <a:srgbClr val="FF0000"/>
                </a:solidFill>
              </a:rPr>
              <a:t>wind – lots of it and great location (i.e. sparsely populated/remote)</a:t>
            </a:r>
          </a:p>
        </p:txBody>
      </p:sp>
      <p:sp>
        <p:nvSpPr>
          <p:cNvPr id="4" name="Date Placeholder 3"/>
          <p:cNvSpPr>
            <a:spLocks noGrp="1"/>
          </p:cNvSpPr>
          <p:nvPr>
            <p:ph type="dt" sz="quarter" idx="10"/>
          </p:nvPr>
        </p:nvSpPr>
        <p:spPr/>
        <p:txBody>
          <a:bodyPr/>
          <a:lstStyle/>
          <a:p>
            <a:pPr>
              <a:defRPr/>
            </a:pPr>
            <a:fld id="{3EC56604-B8AD-4786-81C7-1D8763F6288C}"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4800600" cy="5181600"/>
          </a:xfrm>
        </p:spPr>
        <p:txBody>
          <a:bodyPr/>
          <a:lstStyle/>
          <a:p>
            <a:pPr marL="0" indent="0" algn="just">
              <a:buNone/>
            </a:pPr>
            <a:r>
              <a:rPr lang="en-CA" i="1" dirty="0" smtClean="0"/>
              <a:t>A </a:t>
            </a:r>
            <a:r>
              <a:rPr lang="en-CA" b="1" i="1" dirty="0" smtClean="0">
                <a:effectLst>
                  <a:glow rad="228600">
                    <a:schemeClr val="accent2">
                      <a:satMod val="175000"/>
                      <a:alpha val="40000"/>
                    </a:schemeClr>
                  </a:glow>
                </a:effectLst>
              </a:rPr>
              <a:t>non-renewable energy resource </a:t>
            </a:r>
            <a:r>
              <a:rPr lang="en-CA" i="1" dirty="0" smtClean="0"/>
              <a:t>is an energy-rich substance that cannot be replenished as it is used.  Fossil fuels make up the largest portion of non-renewable energy resources.</a:t>
            </a:r>
          </a:p>
        </p:txBody>
      </p:sp>
      <p:sp>
        <p:nvSpPr>
          <p:cNvPr id="4" name="Date Placeholder 3"/>
          <p:cNvSpPr>
            <a:spLocks noGrp="1"/>
          </p:cNvSpPr>
          <p:nvPr>
            <p:ph type="dt" sz="quarter" idx="10"/>
          </p:nvPr>
        </p:nvSpPr>
        <p:spPr/>
        <p:txBody>
          <a:bodyPr/>
          <a:lstStyle/>
          <a:p>
            <a:pPr>
              <a:defRPr/>
            </a:pPr>
            <a:fld id="{A14D6D95-C19C-4854-9A5E-E553BEB7688D}"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3</a:t>
            </a:fld>
            <a:endParaRPr lang="en-US" dirty="0"/>
          </a:p>
        </p:txBody>
      </p:sp>
      <p:pic>
        <p:nvPicPr>
          <p:cNvPr id="9" name="Picture 8" descr="CropperCapture[6].jpg"/>
          <p:cNvPicPr>
            <a:picLocks noChangeAspect="1"/>
          </p:cNvPicPr>
          <p:nvPr/>
        </p:nvPicPr>
        <p:blipFill>
          <a:blip r:embed="rId2" cstate="print"/>
          <a:stretch>
            <a:fillRect/>
          </a:stretch>
        </p:blipFill>
        <p:spPr>
          <a:xfrm>
            <a:off x="5257800" y="990600"/>
            <a:ext cx="3657600" cy="27663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4800600" cy="5181600"/>
          </a:xfrm>
        </p:spPr>
        <p:txBody>
          <a:bodyPr/>
          <a:lstStyle/>
          <a:p>
            <a:pPr marL="461963" indent="-461963" algn="just">
              <a:spcBef>
                <a:spcPts val="480"/>
              </a:spcBef>
              <a:buClr>
                <a:srgbClr val="3333CC"/>
              </a:buClr>
              <a:buSzPct val="80000"/>
              <a:buNone/>
              <a:tabLst>
                <a:tab pos="4572000" algn="l"/>
                <a:tab pos="5029200" algn="l"/>
              </a:tabLst>
              <a:defRPr/>
            </a:pPr>
            <a:r>
              <a:rPr lang="en-CA" b="1" dirty="0" smtClean="0"/>
              <a:t>NON-RENEWABLE RESOURCE</a:t>
            </a:r>
          </a:p>
          <a:p>
            <a:pPr marL="461963" indent="-461963" algn="just">
              <a:spcBef>
                <a:spcPts val="480"/>
              </a:spcBef>
              <a:buClr>
                <a:srgbClr val="3333CC"/>
              </a:buClr>
              <a:buSzPct val="80000"/>
              <a:buFont typeface="Wingdings" pitchFamily="2" charset="2"/>
              <a:buChar char="v"/>
              <a:tabLst>
                <a:tab pos="4572000" algn="l"/>
                <a:tab pos="5029200" algn="l"/>
              </a:tabLst>
              <a:defRPr/>
            </a:pPr>
            <a:r>
              <a:rPr lang="en-CA" dirty="0" smtClean="0"/>
              <a:t>substance that cannot be replenished as it is used</a:t>
            </a:r>
          </a:p>
          <a:p>
            <a:pPr marL="461963" indent="-461963" algn="just">
              <a:spcBef>
                <a:spcPts val="480"/>
              </a:spcBef>
              <a:buClr>
                <a:srgbClr val="3333CC"/>
              </a:buClr>
              <a:buSzPct val="80000"/>
              <a:buFont typeface="Wingdings" pitchFamily="2" charset="2"/>
              <a:buChar char="v"/>
              <a:tabLst>
                <a:tab pos="4572000" algn="l"/>
                <a:tab pos="5029200" algn="l"/>
              </a:tabLst>
              <a:defRPr/>
            </a:pPr>
            <a:r>
              <a:rPr lang="en-CA" dirty="0" smtClean="0"/>
              <a:t>includes fossil fuels (i.e. coal, oil, and natural gas) and nuclear energy</a:t>
            </a:r>
          </a:p>
        </p:txBody>
      </p:sp>
      <p:sp>
        <p:nvSpPr>
          <p:cNvPr id="4" name="Date Placeholder 3"/>
          <p:cNvSpPr>
            <a:spLocks noGrp="1"/>
          </p:cNvSpPr>
          <p:nvPr>
            <p:ph type="dt" sz="quarter" idx="10"/>
          </p:nvPr>
        </p:nvSpPr>
        <p:spPr/>
        <p:txBody>
          <a:bodyPr/>
          <a:lstStyle/>
          <a:p>
            <a:pPr>
              <a:defRPr/>
            </a:pPr>
            <a:fld id="{19CE15B3-2863-4205-9147-518B6F8FBFB6}"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4</a:t>
            </a:fld>
            <a:endParaRPr lang="en-US" dirty="0"/>
          </a:p>
        </p:txBody>
      </p:sp>
      <p:pic>
        <p:nvPicPr>
          <p:cNvPr id="9" name="Picture 8" descr="CropperCapture[6].jpg"/>
          <p:cNvPicPr>
            <a:picLocks noChangeAspect="1"/>
          </p:cNvPicPr>
          <p:nvPr/>
        </p:nvPicPr>
        <p:blipFill>
          <a:blip r:embed="rId2" cstate="print"/>
          <a:stretch>
            <a:fillRect/>
          </a:stretch>
        </p:blipFill>
        <p:spPr>
          <a:xfrm>
            <a:off x="5257800" y="990600"/>
            <a:ext cx="3657600" cy="27663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4800600" cy="5181600"/>
          </a:xfrm>
        </p:spPr>
        <p:txBody>
          <a:bodyPr/>
          <a:lstStyle/>
          <a:p>
            <a:pPr marL="0" indent="0" algn="just">
              <a:buNone/>
            </a:pPr>
            <a:r>
              <a:rPr lang="en-CA" i="1" dirty="0" smtClean="0"/>
              <a:t>A </a:t>
            </a:r>
            <a:r>
              <a:rPr lang="en-CA" b="1" i="1" dirty="0" smtClean="0">
                <a:effectLst>
                  <a:glow rad="228600">
                    <a:schemeClr val="accent2">
                      <a:satMod val="175000"/>
                      <a:alpha val="40000"/>
                    </a:schemeClr>
                  </a:glow>
                </a:effectLst>
              </a:rPr>
              <a:t>renewable energy resource </a:t>
            </a:r>
            <a:r>
              <a:rPr lang="en-CA" i="1" dirty="0" smtClean="0"/>
              <a:t>is an energy-rich substance with an unlimited supply or a supply that can be replenished as the substance is used.</a:t>
            </a:r>
            <a:endParaRPr lang="en-CA" dirty="0" smtClean="0"/>
          </a:p>
        </p:txBody>
      </p:sp>
      <p:sp>
        <p:nvSpPr>
          <p:cNvPr id="4" name="Date Placeholder 3"/>
          <p:cNvSpPr>
            <a:spLocks noGrp="1"/>
          </p:cNvSpPr>
          <p:nvPr>
            <p:ph type="dt" sz="quarter" idx="10"/>
          </p:nvPr>
        </p:nvSpPr>
        <p:spPr/>
        <p:txBody>
          <a:bodyPr/>
          <a:lstStyle/>
          <a:p>
            <a:pPr>
              <a:defRPr/>
            </a:pPr>
            <a:fld id="{F30B56C3-07B7-4BA4-913F-3D9653B5D74D}"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5</a:t>
            </a:fld>
            <a:endParaRPr lang="en-US" dirty="0"/>
          </a:p>
        </p:txBody>
      </p:sp>
      <p:pic>
        <p:nvPicPr>
          <p:cNvPr id="9" name="Picture 8" descr="CropperCapture[6].jpg"/>
          <p:cNvPicPr>
            <a:picLocks noChangeAspect="1"/>
          </p:cNvPicPr>
          <p:nvPr/>
        </p:nvPicPr>
        <p:blipFill>
          <a:blip r:embed="rId2" cstate="print"/>
          <a:stretch>
            <a:fillRect/>
          </a:stretch>
        </p:blipFill>
        <p:spPr>
          <a:xfrm>
            <a:off x="5257800" y="990600"/>
            <a:ext cx="3657600" cy="27663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4800600" cy="5181600"/>
          </a:xfrm>
        </p:spPr>
        <p:txBody>
          <a:bodyPr/>
          <a:lstStyle/>
          <a:p>
            <a:pPr marL="461963" indent="-461963" algn="just">
              <a:spcBef>
                <a:spcPts val="480"/>
              </a:spcBef>
              <a:buClr>
                <a:srgbClr val="3333CC"/>
              </a:buClr>
              <a:buSzPct val="80000"/>
              <a:buNone/>
              <a:tabLst>
                <a:tab pos="4572000" algn="l"/>
                <a:tab pos="5029200" algn="l"/>
              </a:tabLst>
              <a:defRPr/>
            </a:pPr>
            <a:r>
              <a:rPr lang="en-CA" b="1" dirty="0" smtClean="0"/>
              <a:t>RENEWABLE RESOURCE</a:t>
            </a:r>
          </a:p>
          <a:p>
            <a:pPr marL="461963" indent="-461963" algn="just">
              <a:spcBef>
                <a:spcPts val="480"/>
              </a:spcBef>
              <a:buClr>
                <a:srgbClr val="3333CC"/>
              </a:buClr>
              <a:buSzPct val="80000"/>
              <a:buFont typeface="Wingdings" pitchFamily="2" charset="2"/>
              <a:buChar char="v"/>
              <a:tabLst>
                <a:tab pos="4572000" algn="l"/>
                <a:tab pos="5029200" algn="l"/>
              </a:tabLst>
              <a:defRPr/>
            </a:pPr>
            <a:r>
              <a:rPr lang="en-CA" dirty="0" smtClean="0"/>
              <a:t>substance with an unlimited supply or a supply that can be replenished as it is used</a:t>
            </a:r>
          </a:p>
          <a:p>
            <a:pPr marL="461963" indent="-461963" algn="just">
              <a:spcBef>
                <a:spcPts val="480"/>
              </a:spcBef>
              <a:buClr>
                <a:srgbClr val="3333CC"/>
              </a:buClr>
              <a:buSzPct val="80000"/>
              <a:buFont typeface="Wingdings" pitchFamily="2" charset="2"/>
              <a:buChar char="v"/>
              <a:tabLst>
                <a:tab pos="4572000" algn="l"/>
                <a:tab pos="5029200" algn="l"/>
              </a:tabLst>
              <a:defRPr/>
            </a:pPr>
            <a:r>
              <a:rPr lang="en-CA" dirty="0" smtClean="0"/>
              <a:t>includes hydroelectricity and other small sources (i.e. solar, wind, tidal, geothermal, biomass and fusion) </a:t>
            </a:r>
          </a:p>
        </p:txBody>
      </p:sp>
      <p:sp>
        <p:nvSpPr>
          <p:cNvPr id="4" name="Date Placeholder 3"/>
          <p:cNvSpPr>
            <a:spLocks noGrp="1"/>
          </p:cNvSpPr>
          <p:nvPr>
            <p:ph type="dt" sz="quarter" idx="10"/>
          </p:nvPr>
        </p:nvSpPr>
        <p:spPr/>
        <p:txBody>
          <a:bodyPr/>
          <a:lstStyle/>
          <a:p>
            <a:pPr>
              <a:defRPr/>
            </a:pPr>
            <a:fld id="{85D9B8DC-ECE1-450C-8F45-4C0026078523}"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CA"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6</a:t>
            </a:fld>
            <a:endParaRPr lang="en-US" dirty="0"/>
          </a:p>
        </p:txBody>
      </p:sp>
      <p:pic>
        <p:nvPicPr>
          <p:cNvPr id="9" name="Picture 8" descr="CropperCapture[6].jpg"/>
          <p:cNvPicPr>
            <a:picLocks noChangeAspect="1"/>
          </p:cNvPicPr>
          <p:nvPr/>
        </p:nvPicPr>
        <p:blipFill>
          <a:blip r:embed="rId2" cstate="print"/>
          <a:stretch>
            <a:fillRect/>
          </a:stretch>
        </p:blipFill>
        <p:spPr>
          <a:xfrm>
            <a:off x="5257800" y="990600"/>
            <a:ext cx="3657600" cy="2766322"/>
          </a:xfrm>
          <a:prstGeom prst="rect">
            <a:avLst/>
          </a:prstGeom>
        </p:spPr>
      </p:pic>
      <p:sp>
        <p:nvSpPr>
          <p:cNvPr id="8" name="Action Button: Movie 7">
            <a:hlinkClick r:id="rId3" highlightClick="1"/>
          </p:cNvPr>
          <p:cNvSpPr/>
          <p:nvPr/>
        </p:nvSpPr>
        <p:spPr bwMode="auto">
          <a:xfrm>
            <a:off x="8534400" y="152400"/>
            <a:ext cx="457200" cy="457200"/>
          </a:xfrm>
          <a:prstGeom prst="actionButtonMovie">
            <a:avLst/>
          </a:prstGeom>
          <a:solidFill>
            <a:srgbClr val="66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Tahom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5562600" cy="5181600"/>
          </a:xfrm>
        </p:spPr>
        <p:txBody>
          <a:bodyPr/>
          <a:lstStyle/>
          <a:p>
            <a:pPr marL="0" indent="0" algn="just">
              <a:buNone/>
            </a:pPr>
            <a:r>
              <a:rPr lang="en-US" b="1" i="1" dirty="0" smtClean="0"/>
              <a:t>NOTE!</a:t>
            </a:r>
          </a:p>
          <a:p>
            <a:pPr marL="0" indent="0" algn="just">
              <a:buNone/>
            </a:pPr>
            <a:r>
              <a:rPr lang="en-US" i="1" dirty="0" smtClean="0"/>
              <a:t>Although electrical energy exists naturally in the form of </a:t>
            </a:r>
            <a:r>
              <a:rPr lang="en-US" b="1" i="1" dirty="0" smtClean="0">
                <a:effectLst>
                  <a:glow rad="228600">
                    <a:schemeClr val="accent2">
                      <a:satMod val="175000"/>
                      <a:alpha val="40000"/>
                    </a:schemeClr>
                  </a:glow>
                </a:effectLst>
              </a:rPr>
              <a:t>lightning</a:t>
            </a:r>
            <a:r>
              <a:rPr lang="en-US" i="1" dirty="0" smtClean="0"/>
              <a:t> no one has yet found a way to control lightning or a way to store the huge amounts of energy that are released in a few fractions of a second.  An additional problem is that it occurs quite randomly, and in some areas of the world lightning hardly occurs at all.</a:t>
            </a:r>
            <a:endParaRPr lang="en-US" dirty="0" smtClean="0"/>
          </a:p>
        </p:txBody>
      </p:sp>
      <p:sp>
        <p:nvSpPr>
          <p:cNvPr id="4" name="Date Placeholder 3"/>
          <p:cNvSpPr>
            <a:spLocks noGrp="1"/>
          </p:cNvSpPr>
          <p:nvPr>
            <p:ph type="dt" sz="quarter" idx="10"/>
          </p:nvPr>
        </p:nvSpPr>
        <p:spPr/>
        <p:txBody>
          <a:bodyPr/>
          <a:lstStyle/>
          <a:p>
            <a:pPr>
              <a:defRPr/>
            </a:pPr>
            <a:fld id="{6758A75F-76A9-4A23-9CCE-82C0DCFA9F0B}"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7</a:t>
            </a:fld>
            <a:endParaRPr lang="en-US" dirty="0"/>
          </a:p>
        </p:txBody>
      </p:sp>
      <p:pic>
        <p:nvPicPr>
          <p:cNvPr id="7" name="Picture 2" descr="http://scienceblogs.com/startswithabang/upload/2010/04/volcanic_lightning_eyjafjallaj/lightning-1.jpeg"/>
          <p:cNvPicPr>
            <a:picLocks noChangeAspect="1" noChangeArrowheads="1"/>
          </p:cNvPicPr>
          <p:nvPr/>
        </p:nvPicPr>
        <p:blipFill>
          <a:blip r:embed="rId2" cstate="print"/>
          <a:srcRect/>
          <a:stretch>
            <a:fillRect/>
          </a:stretch>
        </p:blipFill>
        <p:spPr bwMode="auto">
          <a:xfrm>
            <a:off x="5974080" y="914400"/>
            <a:ext cx="3017520" cy="42629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Sources of Electrical Energy</a:t>
            </a:r>
          </a:p>
        </p:txBody>
      </p:sp>
      <p:sp>
        <p:nvSpPr>
          <p:cNvPr id="5123" name="Content Placeholder 2"/>
          <p:cNvSpPr>
            <a:spLocks noGrp="1"/>
          </p:cNvSpPr>
          <p:nvPr>
            <p:ph idx="1"/>
          </p:nvPr>
        </p:nvSpPr>
        <p:spPr>
          <a:xfrm>
            <a:off x="228600" y="914400"/>
            <a:ext cx="5562600" cy="5181600"/>
          </a:xfrm>
        </p:spPr>
        <p:txBody>
          <a:bodyPr/>
          <a:lstStyle/>
          <a:p>
            <a:pPr marL="457200" lvl="0" indent="-457200" algn="just">
              <a:buClrTx/>
              <a:buSzPct val="100000"/>
              <a:buNone/>
              <a:defRPr/>
            </a:pPr>
            <a:r>
              <a:rPr lang="en-US" b="1" dirty="0" smtClean="0"/>
              <a:t>LIGHTNING</a:t>
            </a:r>
          </a:p>
          <a:p>
            <a:pPr marL="457200" lvl="0" indent="-457200" algn="just">
              <a:buClr>
                <a:srgbClr val="3333CC"/>
              </a:buClr>
              <a:buSzPct val="80000"/>
              <a:buFont typeface="Wingdings" pitchFamily="2" charset="2"/>
              <a:buChar char="v"/>
              <a:defRPr/>
            </a:pPr>
            <a:r>
              <a:rPr lang="en-US" dirty="0" smtClean="0"/>
              <a:t>only naturally occurring source of electrical energy </a:t>
            </a:r>
          </a:p>
          <a:p>
            <a:pPr marL="457200" lvl="0" indent="-457200" algn="just">
              <a:buClr>
                <a:srgbClr val="3333CC"/>
              </a:buClr>
              <a:buSzPct val="80000"/>
              <a:buFont typeface="Wingdings" pitchFamily="2" charset="2"/>
              <a:buChar char="v"/>
              <a:tabLst>
                <a:tab pos="4005263" algn="l"/>
              </a:tabLst>
              <a:defRPr/>
            </a:pPr>
            <a:r>
              <a:rPr lang="en-US" dirty="0" smtClean="0"/>
              <a:t>two major problems:</a:t>
            </a:r>
          </a:p>
          <a:p>
            <a:pPr marL="457200" lvl="0" indent="-457200" algn="just">
              <a:buClr>
                <a:srgbClr val="3333CC"/>
              </a:buClr>
              <a:buSzPct val="80000"/>
              <a:buNone/>
              <a:tabLst>
                <a:tab pos="798513" algn="l"/>
                <a:tab pos="4005263" algn="l"/>
              </a:tabLst>
              <a:defRPr/>
            </a:pPr>
            <a:r>
              <a:rPr lang="en-US" dirty="0" smtClean="0"/>
              <a:t>	</a:t>
            </a:r>
            <a:r>
              <a:rPr lang="en-US" dirty="0" smtClean="0">
                <a:sym typeface="WP IconicSymbolsA"/>
              </a:rPr>
              <a:t>	too much energy, too fast</a:t>
            </a:r>
          </a:p>
          <a:p>
            <a:pPr marL="457200" lvl="7" indent="-457200" algn="just">
              <a:buClr>
                <a:srgbClr val="3333CC"/>
              </a:buClr>
              <a:buSzPct val="80000"/>
              <a:buNone/>
              <a:tabLst>
                <a:tab pos="798513" algn="l"/>
                <a:tab pos="4005263" algn="l"/>
              </a:tabLst>
              <a:defRPr/>
            </a:pPr>
            <a:r>
              <a:rPr lang="en-US" dirty="0" smtClean="0">
                <a:sym typeface="WP IconicSymbolsA"/>
              </a:rPr>
              <a:t>		occurs randomly or not at all</a:t>
            </a:r>
            <a:endParaRPr lang="en-US" dirty="0" smtClean="0"/>
          </a:p>
        </p:txBody>
      </p:sp>
      <p:sp>
        <p:nvSpPr>
          <p:cNvPr id="4" name="Date Placeholder 3"/>
          <p:cNvSpPr>
            <a:spLocks noGrp="1"/>
          </p:cNvSpPr>
          <p:nvPr>
            <p:ph type="dt" sz="quarter" idx="10"/>
          </p:nvPr>
        </p:nvSpPr>
        <p:spPr/>
        <p:txBody>
          <a:bodyPr/>
          <a:lstStyle/>
          <a:p>
            <a:pPr>
              <a:defRPr/>
            </a:pPr>
            <a:fld id="{C9F1C66F-B6C1-4BEE-9DAB-0F88BAAB304B}" type="datetime4">
              <a:rPr lang="en-US" smtClean="0"/>
              <a:t>February 28, 2016</a:t>
            </a:fld>
            <a:endParaRPr lang="en-US" dirty="0"/>
          </a:p>
        </p:txBody>
      </p:sp>
      <p:sp>
        <p:nvSpPr>
          <p:cNvPr id="5" name="Footer Placeholder 4"/>
          <p:cNvSpPr>
            <a:spLocks noGrp="1"/>
          </p:cNvSpPr>
          <p:nvPr>
            <p:ph type="ftr" sz="quarter" idx="11"/>
          </p:nvPr>
        </p:nvSpPr>
        <p:spPr/>
        <p:txBody>
          <a:bodyPr/>
          <a:lstStyle/>
          <a:p>
            <a:pPr>
              <a:defRPr/>
            </a:pPr>
            <a:r>
              <a:rPr lang="en-US" dirty="0" smtClean="0"/>
              <a:t>1DPHYS - Generating Electrical Energy</a:t>
            </a:r>
            <a:endParaRPr lang="en-US" dirty="0"/>
          </a:p>
        </p:txBody>
      </p:sp>
      <p:sp>
        <p:nvSpPr>
          <p:cNvPr id="6" name="Slide Number Placeholder 5"/>
          <p:cNvSpPr>
            <a:spLocks noGrp="1"/>
          </p:cNvSpPr>
          <p:nvPr>
            <p:ph type="sldNum" sz="quarter" idx="12"/>
          </p:nvPr>
        </p:nvSpPr>
        <p:spPr/>
        <p:txBody>
          <a:bodyPr/>
          <a:lstStyle/>
          <a:p>
            <a:pPr>
              <a:defRPr/>
            </a:pPr>
            <a:fld id="{1A175653-5492-4921-A724-7B0774A46E51}" type="slidenum">
              <a:rPr lang="en-US" smtClean="0"/>
              <a:pPr>
                <a:defRPr/>
              </a:pPr>
              <a:t>8</a:t>
            </a:fld>
            <a:endParaRPr lang="en-US" dirty="0"/>
          </a:p>
        </p:txBody>
      </p:sp>
      <p:pic>
        <p:nvPicPr>
          <p:cNvPr id="7" name="Picture 2" descr="http://scienceblogs.com/startswithabang/upload/2010/04/volcanic_lightning_eyjafjallaj/lightning-1.jpeg"/>
          <p:cNvPicPr>
            <a:picLocks noChangeAspect="1" noChangeArrowheads="1"/>
          </p:cNvPicPr>
          <p:nvPr/>
        </p:nvPicPr>
        <p:blipFill>
          <a:blip r:embed="rId2" cstate="print"/>
          <a:srcRect/>
          <a:stretch>
            <a:fillRect/>
          </a:stretch>
        </p:blipFill>
        <p:spPr bwMode="auto">
          <a:xfrm>
            <a:off x="5974080" y="914400"/>
            <a:ext cx="3017520" cy="42629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ified Theme">
  <a:themeElements>
    <a:clrScheme name="Office Them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Theme">
      <a:majorFont>
        <a:latin typeface="Tahoma"/>
        <a:ea typeface=""/>
        <a:cs typeface=""/>
      </a:majorFont>
      <a:minorFont>
        <a:latin typeface="Tahoma"/>
        <a:ea typeface=""/>
        <a:cs typeface=""/>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Modified Theme</Template>
  <TotalTime>6509</TotalTime>
  <Words>1938</Words>
  <Application>Microsoft Office PowerPoint</Application>
  <PresentationFormat>On-screen Show (4:3)</PresentationFormat>
  <Paragraphs>311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Modified Theme</vt:lpstr>
      <vt:lpstr>SNC1D PHYSICS</vt:lpstr>
      <vt:lpstr>Electrical Energy</vt:lpstr>
      <vt:lpstr>Sources of Electrical Energy</vt:lpstr>
      <vt:lpstr>Sources of Electrical Energy</vt:lpstr>
      <vt:lpstr>Sources of Electrical Energy</vt:lpstr>
      <vt:lpstr>Sources of Electrical Energy</vt:lpstr>
      <vt:lpstr>Sources of Electrical Energy</vt:lpstr>
      <vt:lpstr>Sources of Electrical Energy</vt:lpstr>
      <vt:lpstr>Sources of Electrical Energy</vt:lpstr>
      <vt:lpstr>Sources of Electrical Energy</vt:lpstr>
      <vt:lpstr>Generating Electrical Energy</vt:lpstr>
      <vt:lpstr>Generating Electrical Energy</vt:lpstr>
      <vt:lpstr>Generating Electrical Energy</vt:lpstr>
      <vt:lpstr>Generating Electrical Energy</vt:lpstr>
      <vt:lpstr>Generating Electrical Energy</vt:lpstr>
      <vt:lpstr>Generating Electrical Energy</vt:lpstr>
      <vt:lpstr>Generating Electrical Energy – Fossil Fuels</vt:lpstr>
      <vt:lpstr>Generating Electrical Energy – Fossil Fuels</vt:lpstr>
      <vt:lpstr>Generating Electrical Energy – Fossil Fuels</vt:lpstr>
      <vt:lpstr>Generating Electrical Energy – Fossil Fuels</vt:lpstr>
      <vt:lpstr>Generating Electrical Energy – Nuclear</vt:lpstr>
      <vt:lpstr>Generating Electrical Energy – Nuclear</vt:lpstr>
      <vt:lpstr>Generating Electrical Energy – Nuclear</vt:lpstr>
      <vt:lpstr>Generating Electrical Energy – Nuclear</vt:lpstr>
      <vt:lpstr>Generating Electrical Energy – Hydroelectric</vt:lpstr>
      <vt:lpstr>Generating Electrical Energy – Hydroelectric</vt:lpstr>
      <vt:lpstr>Generating Electrical Energy – Hydroelectric</vt:lpstr>
      <vt:lpstr>Generating Electrical Energy – Hydroelectric</vt:lpstr>
      <vt:lpstr>Generating Electrical Energy – Comparison of …</vt:lpstr>
      <vt:lpstr>Alternate/Small Energy Resources</vt:lpstr>
      <vt:lpstr>Conserving Energy – The Future</vt:lpstr>
      <vt:lpstr>Conserving Energy – The Future</vt:lpstr>
      <vt:lpstr>Conserving Energy – The Future</vt:lpstr>
      <vt:lpstr> Check Your Learning</vt:lpstr>
      <vt:lpstr> Check Your Learning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dc:title>
  <dc:creator>Scott Young</dc:creator>
  <cp:lastModifiedBy>Scott A. Young </cp:lastModifiedBy>
  <cp:revision>644</cp:revision>
  <dcterms:created xsi:type="dcterms:W3CDTF">2010-08-17T18:51:49Z</dcterms:created>
  <dcterms:modified xsi:type="dcterms:W3CDTF">2016-02-28T16:06:59Z</dcterms:modified>
</cp:coreProperties>
</file>