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9" r:id="rId3"/>
    <p:sldId id="267" r:id="rId4"/>
    <p:sldId id="258" r:id="rId5"/>
    <p:sldId id="266" r:id="rId6"/>
    <p:sldId id="260" r:id="rId7"/>
    <p:sldId id="261" r:id="rId8"/>
    <p:sldId id="262" r:id="rId9"/>
    <p:sldId id="263" r:id="rId10"/>
    <p:sldId id="270" r:id="rId11"/>
    <p:sldId id="257" r:id="rId12"/>
    <p:sldId id="273" r:id="rId13"/>
    <p:sldId id="272" r:id="rId14"/>
    <p:sldId id="271" r:id="rId15"/>
    <p:sldId id="269" r:id="rId16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27A9-C2C4-416D-8554-8D24CF7F55C6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3E08E-B6FA-4238-95E3-2A12E4EE9AF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302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79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310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610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92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5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62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1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0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60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41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85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4377-9D4F-417D-AB5A-554B6FCECD18}" type="datetimeFigureOut">
              <a:rPr lang="en-CA" smtClean="0"/>
              <a:pPr/>
              <a:t>28/04/2016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E8088-D1DA-4EC1-9F6D-E6612C4030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593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2WmOCL_P5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pQJxGIFzd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y.com/CA/en/Services/Tax/Tax-Calculators-2016-Personal-Ta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2C_Calculating%20Earnings_Worksheet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veberta.ca/wp-content/uploads/2012/08/canadian-money-5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0" y="0"/>
            <a:ext cx="91274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95919" y="3933056"/>
            <a:ext cx="6768752" cy="1446550"/>
          </a:xfrm>
          <a:prstGeom prst="rect">
            <a:avLst/>
          </a:prstGeom>
          <a:solidFill>
            <a:schemeClr val="accent3">
              <a:lumMod val="60000"/>
              <a:lumOff val="40000"/>
              <a:alpha val="5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cs typeface="Aharoni" pitchFamily="2" charset="-79"/>
              </a:rPr>
              <a:t>INCOME MANAGEMENT</a:t>
            </a:r>
          </a:p>
          <a:p>
            <a:pPr algn="ctr"/>
            <a:r>
              <a:rPr lang="en-C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cs typeface="Aharoni" pitchFamily="2" charset="-79"/>
              </a:rPr>
              <a:t>BBI2O1</a:t>
            </a:r>
            <a:endParaRPr lang="en-C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06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Places to Buy, goods and services and advantages and disadvantages of each.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Department stores – The Bay</a:t>
            </a:r>
          </a:p>
          <a:p>
            <a:r>
              <a:rPr lang="en-CA" sz="2800" dirty="0" smtClean="0"/>
              <a:t>Discount stores – </a:t>
            </a:r>
            <a:r>
              <a:rPr lang="en-CA" sz="2800" dirty="0" err="1" smtClean="0"/>
              <a:t>Dollarama</a:t>
            </a:r>
            <a:endParaRPr lang="en-CA" sz="2800" dirty="0" smtClean="0"/>
          </a:p>
          <a:p>
            <a:r>
              <a:rPr lang="en-CA" sz="2800" dirty="0" smtClean="0"/>
              <a:t>Factory outlets – Reebok</a:t>
            </a:r>
          </a:p>
          <a:p>
            <a:r>
              <a:rPr lang="en-CA" sz="2800" dirty="0" smtClean="0"/>
              <a:t>Specialty stores – EB Games</a:t>
            </a:r>
          </a:p>
          <a:p>
            <a:r>
              <a:rPr lang="en-CA" sz="2800" dirty="0" smtClean="0"/>
              <a:t>Supermarkets –</a:t>
            </a:r>
            <a:r>
              <a:rPr lang="en-CA" sz="2800" dirty="0" err="1" smtClean="0"/>
              <a:t>Longos</a:t>
            </a:r>
            <a:endParaRPr lang="en-CA" sz="2800" dirty="0" smtClean="0"/>
          </a:p>
          <a:p>
            <a:r>
              <a:rPr lang="en-CA" sz="2800" dirty="0" smtClean="0"/>
              <a:t>Convenience stores – 7 Eleven</a:t>
            </a:r>
          </a:p>
          <a:p>
            <a:r>
              <a:rPr lang="en-CA" sz="2800" dirty="0" smtClean="0"/>
              <a:t>Warehouse clubs – Costco</a:t>
            </a:r>
          </a:p>
          <a:p>
            <a:r>
              <a:rPr lang="en-CA" sz="2800" dirty="0" smtClean="0"/>
              <a:t>Big box stores – Best Buy</a:t>
            </a:r>
          </a:p>
          <a:p>
            <a:r>
              <a:rPr lang="en-CA" sz="2800" dirty="0" smtClean="0"/>
              <a:t>Online shopping – Amazon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Canadians and Debt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hlinkClick r:id="rId2"/>
              </a:rPr>
              <a:t>https://</a:t>
            </a:r>
            <a:r>
              <a:rPr lang="en-CA" b="1" dirty="0" smtClean="0">
                <a:hlinkClick r:id="rId2"/>
              </a:rPr>
              <a:t>www.youtube.com/watch?v=72WmOCL_P5I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253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– </a:t>
            </a:r>
            <a:r>
              <a:rPr lang="en-C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</a:t>
            </a:r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Debt Do Us Part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>
                <a:hlinkClick r:id="rId2"/>
              </a:rPr>
              <a:t>https://youtu.be/1pQJxGIFzdo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508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Debt under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Can’t spend more money than you make.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must save something.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have to be actively paying off debt (paying more than the minimum payment) and paying off the debt within 3 years or 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need an emergency fund.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need some balance in your life (need to have some joy).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0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Budgeting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parts of the budget</a:t>
            </a:r>
          </a:p>
          <a:p>
            <a:pPr lvl="1"/>
            <a:r>
              <a:rPr lang="en-US" b="1" dirty="0" smtClean="0"/>
              <a:t>Fixed</a:t>
            </a:r>
            <a:r>
              <a:rPr lang="en-US" dirty="0" smtClean="0"/>
              <a:t> vs </a:t>
            </a:r>
            <a:r>
              <a:rPr lang="en-US" b="1" dirty="0" smtClean="0"/>
              <a:t>variable</a:t>
            </a:r>
            <a:r>
              <a:rPr lang="en-US" dirty="0" smtClean="0"/>
              <a:t> expenses</a:t>
            </a:r>
          </a:p>
          <a:p>
            <a:pPr lvl="2"/>
            <a:r>
              <a:rPr lang="en-US" b="1" dirty="0" smtClean="0"/>
              <a:t>Fixed </a:t>
            </a:r>
            <a:r>
              <a:rPr lang="en-US" dirty="0" smtClean="0"/>
              <a:t>expenses are those costs that occur regularly and cannot be adjusted </a:t>
            </a:r>
          </a:p>
          <a:p>
            <a:pPr lvl="3"/>
            <a:r>
              <a:rPr lang="en-US" dirty="0" smtClean="0"/>
              <a:t>Mortgage</a:t>
            </a:r>
            <a:r>
              <a:rPr lang="en-US" dirty="0"/>
              <a:t> </a:t>
            </a:r>
            <a:r>
              <a:rPr lang="en-US" dirty="0" smtClean="0"/>
              <a:t>or rent, insurance payments and car payments</a:t>
            </a:r>
          </a:p>
          <a:p>
            <a:pPr lvl="2"/>
            <a:r>
              <a:rPr lang="en-US" b="1" dirty="0" smtClean="0"/>
              <a:t>Variable</a:t>
            </a:r>
            <a:r>
              <a:rPr lang="en-US" dirty="0" smtClean="0"/>
              <a:t> expenses are expenses that differ from one month to another</a:t>
            </a:r>
          </a:p>
          <a:p>
            <a:pPr lvl="3"/>
            <a:r>
              <a:rPr lang="en-US" dirty="0" smtClean="0"/>
              <a:t>Food, clothing, utilities, personal care and entertainment</a:t>
            </a:r>
          </a:p>
        </p:txBody>
      </p:sp>
    </p:spTree>
    <p:extLst>
      <p:ext uri="{BB962C8B-B14F-4D97-AF65-F5344CB8AC3E}">
        <p14:creationId xmlns:p14="http://schemas.microsoft.com/office/powerpoint/2010/main" val="419848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Budgeting Activity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Read pages 380 – 384 </a:t>
            </a:r>
          </a:p>
          <a:p>
            <a:pPr lvl="1"/>
            <a:r>
              <a:rPr lang="en-CA" dirty="0" smtClean="0"/>
              <a:t>Understand the purpose of a budget and how a budget is prepared</a:t>
            </a:r>
          </a:p>
          <a:p>
            <a:r>
              <a:rPr lang="en-CA" dirty="0" smtClean="0"/>
              <a:t>In groups of 3-4 discuss and complete the Family Budget </a:t>
            </a:r>
          </a:p>
          <a:p>
            <a:r>
              <a:rPr lang="en-CA" dirty="0" smtClean="0"/>
              <a:t>Share your answers with the class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TERMINOLOGY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en-CA" sz="3600" b="1" dirty="0" smtClean="0"/>
              <a:t>Personal Income</a:t>
            </a:r>
          </a:p>
          <a:p>
            <a:pPr lvl="1"/>
            <a:r>
              <a:rPr lang="en-CA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Gross Income</a:t>
            </a:r>
          </a:p>
          <a:p>
            <a:pPr lvl="2"/>
            <a:r>
              <a:rPr lang="en-CA" sz="2900" b="1" dirty="0" smtClean="0"/>
              <a:t>includes </a:t>
            </a:r>
            <a:r>
              <a:rPr lang="en-CA" sz="2900" b="1" dirty="0"/>
              <a:t>compensation from a number of sources - salaries, wages and bonuses received from employment or self-employment; dividends and </a:t>
            </a:r>
            <a:r>
              <a:rPr lang="en-CA" sz="2900" b="1" dirty="0" smtClean="0"/>
              <a:t>distributions, etc. </a:t>
            </a:r>
            <a:r>
              <a:rPr lang="en-CA" sz="2900" b="1" dirty="0">
                <a:solidFill>
                  <a:schemeClr val="bg1"/>
                </a:solidFill>
              </a:rPr>
              <a:t/>
            </a:r>
            <a:br>
              <a:rPr lang="en-CA" sz="2900" b="1" dirty="0">
                <a:solidFill>
                  <a:schemeClr val="bg1"/>
                </a:solidFill>
              </a:rPr>
            </a:br>
            <a:endParaRPr lang="en-CA" sz="2900" b="1" dirty="0" smtClean="0">
              <a:solidFill>
                <a:schemeClr val="bg1"/>
              </a:solidFill>
            </a:endParaRPr>
          </a:p>
          <a:p>
            <a:pPr lvl="1"/>
            <a:r>
              <a:rPr lang="en-CA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Disposable Income (referred to as take-home pay)</a:t>
            </a:r>
          </a:p>
          <a:p>
            <a:pPr lvl="2"/>
            <a:r>
              <a:rPr lang="en-CA" sz="2900" b="1" dirty="0"/>
              <a:t>The amount of money that households have available for spending and saving after income taxes </a:t>
            </a:r>
            <a:r>
              <a:rPr lang="en-CA" sz="2900" b="1" dirty="0" smtClean="0"/>
              <a:t>and other deductions have </a:t>
            </a:r>
            <a:r>
              <a:rPr lang="en-CA" sz="2900" b="1" dirty="0"/>
              <a:t>been accounted </a:t>
            </a:r>
            <a:r>
              <a:rPr lang="en-CA" sz="2900" b="1" dirty="0" smtClean="0"/>
              <a:t>for, such as CPP, EI, etc.</a:t>
            </a:r>
            <a:r>
              <a:rPr lang="en-CA" sz="2900" dirty="0">
                <a:solidFill>
                  <a:schemeClr val="bg1"/>
                </a:solidFill>
              </a:rPr>
              <a:t/>
            </a:r>
            <a:br>
              <a:rPr lang="en-CA" sz="2900" dirty="0">
                <a:solidFill>
                  <a:schemeClr val="bg1"/>
                </a:solidFill>
              </a:rPr>
            </a:br>
            <a:endParaRPr lang="en-CA" sz="2900" dirty="0" smtClean="0">
              <a:solidFill>
                <a:schemeClr val="bg1"/>
              </a:solidFill>
            </a:endParaRPr>
          </a:p>
          <a:p>
            <a:pPr lvl="1"/>
            <a:r>
              <a:rPr lang="en-CA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Discretionary Income</a:t>
            </a:r>
          </a:p>
          <a:p>
            <a:pPr lvl="2"/>
            <a:r>
              <a:rPr lang="en-CA" sz="2900" b="1" dirty="0" smtClean="0"/>
              <a:t>The </a:t>
            </a:r>
            <a:r>
              <a:rPr lang="en-CA" sz="2900" b="1" dirty="0"/>
              <a:t>amount of an individual's income that is left for spending, investing or saving after taxes and personal necessities (such as food, shelter, and clothing) have been paid. </a:t>
            </a:r>
            <a:endParaRPr lang="en-CA" sz="2900" b="1" dirty="0" smtClean="0"/>
          </a:p>
          <a:p>
            <a:pPr lvl="2"/>
            <a:endParaRPr lang="en-CA" sz="2900" b="1" dirty="0" smtClean="0">
              <a:solidFill>
                <a:schemeClr val="bg1"/>
              </a:solidFill>
            </a:endParaRPr>
          </a:p>
          <a:p>
            <a:pPr lvl="2">
              <a:buNone/>
            </a:pPr>
            <a:r>
              <a:rPr lang="en-CA" sz="2900" b="1" u="sng" dirty="0" smtClean="0"/>
              <a:t>Income tax </a:t>
            </a:r>
            <a:r>
              <a:rPr lang="en-CA" sz="2900" b="1" u="sng" dirty="0" smtClean="0">
                <a:hlinkClick r:id="rId2"/>
              </a:rPr>
              <a:t>calculator</a:t>
            </a:r>
            <a:r>
              <a:rPr lang="en-CA" sz="3300" u="sng" dirty="0"/>
              <a:t/>
            </a:r>
            <a:br>
              <a:rPr lang="en-CA" sz="3300" u="sng" dirty="0"/>
            </a:br>
            <a:endParaRPr lang="en-CA" sz="3300" u="sng" dirty="0" smtClean="0"/>
          </a:p>
          <a:p>
            <a:pPr lvl="1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sz="1900" dirty="0" smtClean="0"/>
              <a:t>Source: http</a:t>
            </a:r>
            <a:r>
              <a:rPr lang="en-CA" sz="1900" dirty="0"/>
              <a:t>://www.investopedia.com/terms/d/discretionaryincome.asp#ixzz2HLAlcdX1</a:t>
            </a:r>
          </a:p>
        </p:txBody>
      </p:sp>
    </p:spTree>
    <p:extLst>
      <p:ext uri="{BB962C8B-B14F-4D97-AF65-F5344CB8AC3E}">
        <p14:creationId xmlns:p14="http://schemas.microsoft.com/office/powerpoint/2010/main" val="350907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TERMINOLOGY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CA" sz="3300" dirty="0" smtClean="0"/>
          </a:p>
          <a:p>
            <a:r>
              <a:rPr lang="en-CA" sz="3600" b="1" dirty="0" smtClean="0"/>
              <a:t>Business Income</a:t>
            </a:r>
          </a:p>
          <a:p>
            <a:pPr lvl="1"/>
            <a:r>
              <a:rPr lang="en-CA" sz="3300" b="1" dirty="0" smtClean="0"/>
              <a:t>Gross Income</a:t>
            </a:r>
          </a:p>
          <a:p>
            <a:pPr lvl="2"/>
            <a:r>
              <a:rPr lang="en-CA" sz="2900" dirty="0" smtClean="0"/>
              <a:t>Total revenue subtract cost of goods sold</a:t>
            </a:r>
          </a:p>
          <a:p>
            <a:pPr lvl="1"/>
            <a:endParaRPr lang="en-CA" dirty="0" smtClean="0"/>
          </a:p>
          <a:p>
            <a:pPr lvl="1"/>
            <a:r>
              <a:rPr lang="en-CA" sz="3300" b="1" dirty="0" smtClean="0"/>
              <a:t>Net Income</a:t>
            </a:r>
          </a:p>
          <a:p>
            <a:pPr lvl="2"/>
            <a:r>
              <a:rPr lang="en-CA" sz="2900" dirty="0" smtClean="0"/>
              <a:t>Gross </a:t>
            </a:r>
            <a:r>
              <a:rPr lang="en-CA" sz="2900" smtClean="0"/>
              <a:t>Income subtract </a:t>
            </a:r>
            <a:r>
              <a:rPr lang="en-CA" sz="2900" dirty="0" smtClean="0"/>
              <a:t>the costs to operate a business (rent, salaries, etc.)</a:t>
            </a:r>
          </a:p>
          <a:p>
            <a:pPr lvl="1"/>
            <a:endParaRPr lang="en-CA" dirty="0"/>
          </a:p>
          <a:p>
            <a:pPr marL="457200" lvl="1" indent="0">
              <a:buNone/>
            </a:pPr>
            <a:r>
              <a:rPr lang="en-CA" sz="1900" dirty="0" smtClean="0"/>
              <a:t>Source: http</a:t>
            </a:r>
            <a:r>
              <a:rPr lang="en-CA" sz="1900" dirty="0"/>
              <a:t>://www.investopedia.com/terms/d/discretionaryincome.asp#ixzz2HLAlcdX1</a:t>
            </a:r>
          </a:p>
        </p:txBody>
      </p:sp>
    </p:spTree>
    <p:extLst>
      <p:ext uri="{BB962C8B-B14F-4D97-AF65-F5344CB8AC3E}">
        <p14:creationId xmlns:p14="http://schemas.microsoft.com/office/powerpoint/2010/main" val="350907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010"/>
            <a:ext cx="7184095" cy="674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052888" y="182048"/>
            <a:ext cx="1152128" cy="847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10197"/>
            <a:ext cx="864096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875" y="1075436"/>
            <a:ext cx="94914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2048"/>
            <a:ext cx="1197421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0" y="1086502"/>
            <a:ext cx="2221274" cy="105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1" y="2001722"/>
            <a:ext cx="1034556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1134199"/>
            <a:ext cx="93610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138" y="124513"/>
            <a:ext cx="1080121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90598" y="39593"/>
            <a:ext cx="46983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PAYROLL STUB</a:t>
            </a:r>
            <a:endParaRPr lang="en-C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300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GROSS and NET INCOME</a:t>
            </a:r>
            <a:endParaRPr lang="en-C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dollar-signs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643050"/>
            <a:ext cx="4076700" cy="4362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90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344816" cy="520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89337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OUR DISPOSABLE INCOME GO?</a:t>
            </a:r>
            <a:endParaRPr lang="en-C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72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THAT INFLUENCE OUR BUYING DECISIONS</a:t>
            </a:r>
            <a:endParaRPr lang="en-C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What influences how you spend your money?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Income and price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Status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Current Trends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Customs and Habits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Promotion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187624" y="2745800"/>
            <a:ext cx="3096344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79" y="3218645"/>
            <a:ext cx="30678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30678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553" y="4171242"/>
            <a:ext cx="30678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354" y="3707067"/>
            <a:ext cx="30963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6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THAT INFLUENCE HOW </a:t>
            </a:r>
            <a:b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SPEND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What factors should you consider when spending money?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Comparing price and quality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Features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Services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Planning and comparing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13" y="3675831"/>
            <a:ext cx="42484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61207"/>
            <a:ext cx="424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82" y="3183056"/>
            <a:ext cx="424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13" y="4246240"/>
            <a:ext cx="424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5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TIME TO BUY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When is the best time to buy?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 smtClean="0"/>
              <a:t>Clearance sales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 smtClean="0"/>
              <a:t>Promotional sales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 smtClean="0"/>
              <a:t>Second-hand shopping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 smtClean="0"/>
              <a:t>Avoiding impulse-shopping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938" y="3278567"/>
            <a:ext cx="424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424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2780928"/>
            <a:ext cx="424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391" y="3735767"/>
            <a:ext cx="424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7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372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BASIC TERMINOLOGY</vt:lpstr>
      <vt:lpstr>BASIC TERMINOLOGY</vt:lpstr>
      <vt:lpstr>PowerPoint Presentation</vt:lpstr>
      <vt:lpstr>CALCULATING GROSS and NET INCOME</vt:lpstr>
      <vt:lpstr>PowerPoint Presentation</vt:lpstr>
      <vt:lpstr>FACTORS THAT INFLUENCE OUR BUYING DECISIONS</vt:lpstr>
      <vt:lpstr>FACTORS THAT INFLUENCE HOW  WE SPEND</vt:lpstr>
      <vt:lpstr>BEST TIME TO BUY</vt:lpstr>
      <vt:lpstr>Places to Buy, goods and services and advantages and disadvantages of each.</vt:lpstr>
      <vt:lpstr>Canadians and Debt</vt:lpstr>
      <vt:lpstr>Budget – Til Debt Do Us Part</vt:lpstr>
      <vt:lpstr>Getting Debt under Control</vt:lpstr>
      <vt:lpstr>Budgeting 101</vt:lpstr>
      <vt:lpstr>Budgeting Activity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Lovell</dc:creator>
  <cp:lastModifiedBy>AutoBVT</cp:lastModifiedBy>
  <cp:revision>49</cp:revision>
  <cp:lastPrinted>2013-01-08T01:27:59Z</cp:lastPrinted>
  <dcterms:created xsi:type="dcterms:W3CDTF">2013-01-07T23:40:23Z</dcterms:created>
  <dcterms:modified xsi:type="dcterms:W3CDTF">2016-04-28T16:44:19Z</dcterms:modified>
</cp:coreProperties>
</file>