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352" r:id="rId2"/>
    <p:sldId id="261" r:id="rId3"/>
    <p:sldId id="374" r:id="rId4"/>
    <p:sldId id="375" r:id="rId5"/>
    <p:sldId id="376" r:id="rId6"/>
    <p:sldId id="377" r:id="rId7"/>
    <p:sldId id="378" r:id="rId8"/>
    <p:sldId id="380" r:id="rId9"/>
    <p:sldId id="384" r:id="rId10"/>
    <p:sldId id="381" r:id="rId11"/>
    <p:sldId id="382" r:id="rId12"/>
    <p:sldId id="383" r:id="rId13"/>
    <p:sldId id="385" r:id="rId14"/>
    <p:sldId id="386" r:id="rId15"/>
    <p:sldId id="387" r:id="rId16"/>
    <p:sldId id="388" r:id="rId17"/>
    <p:sldId id="389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90" r:id="rId31"/>
    <p:sldId id="391" r:id="rId32"/>
    <p:sldId id="365" r:id="rId33"/>
    <p:sldId id="366" r:id="rId34"/>
    <p:sldId id="367" r:id="rId35"/>
    <p:sldId id="368" r:id="rId36"/>
    <p:sldId id="369" r:id="rId37"/>
    <p:sldId id="370" r:id="rId38"/>
    <p:sldId id="28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16/12/2013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V2 = 100 V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7B2EF-D1F5-4035-8B43-65A1D9D73030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I3 = 6.0 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7B2EF-D1F5-4035-8B43-65A1D9D73030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7B2EF-D1F5-4035-8B43-65A1D9D73030}" type="slidenum">
              <a:rPr lang="en-CA" smtClean="0"/>
              <a:pPr/>
              <a:t>32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468544" cy="1470025"/>
          </a:xfrm>
        </p:spPr>
        <p:txBody>
          <a:bodyPr>
            <a:noAutofit/>
          </a:bodyPr>
          <a:lstStyle/>
          <a:p>
            <a:r>
              <a:rPr lang="en-CA" sz="4500" b="1" dirty="0" smtClean="0"/>
              <a:t>CH 11: Electricity </a:t>
            </a:r>
            <a:r>
              <a:rPr lang="en-CA" sz="4500" b="1" dirty="0" smtClean="0"/>
              <a:t>and </a:t>
            </a:r>
            <a:r>
              <a:rPr lang="en-CA" sz="4500" b="1" dirty="0" smtClean="0"/>
              <a:t>Its Production</a:t>
            </a:r>
            <a:endParaRPr lang="en-CA" sz="4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105400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11.6 </a:t>
            </a:r>
            <a:r>
              <a:rPr lang="en-CA" sz="3400" b="1" dirty="0" smtClean="0">
                <a:solidFill>
                  <a:srgbClr val="0070C0"/>
                </a:solidFill>
              </a:rPr>
              <a:t>– </a:t>
            </a:r>
            <a:r>
              <a:rPr lang="en-CA" sz="3400" b="1" dirty="0" smtClean="0">
                <a:solidFill>
                  <a:srgbClr val="0070C0"/>
                </a:solidFill>
              </a:rPr>
              <a:t>Kirchhoff’s Laws</a:t>
            </a:r>
            <a:endParaRPr lang="en-CA" sz="3400" b="1" dirty="0" smtClean="0">
              <a:solidFill>
                <a:srgbClr val="0070C0"/>
              </a:solidFill>
            </a:endParaRPr>
          </a:p>
          <a:p>
            <a:endParaRPr lang="en-CA" dirty="0"/>
          </a:p>
        </p:txBody>
      </p:sp>
      <p:pic>
        <p:nvPicPr>
          <p:cNvPr id="3076" name="Picture 4" descr="animated electricity 3D 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5769" y="1916832"/>
            <a:ext cx="5294703" cy="3600400"/>
          </a:xfrm>
          <a:prstGeom prst="rect">
            <a:avLst/>
          </a:prstGeom>
          <a:noFill/>
        </p:spPr>
      </p:pic>
      <p:pic>
        <p:nvPicPr>
          <p:cNvPr id="3074" name="Picture 2" descr="http://designurge.com/wp-content/uploads/2013/09/electricity-1024x76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1"/>
            <a:ext cx="4608512" cy="3600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7813"/>
            <a:ext cx="7604125" cy="7302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</a:t>
            </a:r>
            <a:r>
              <a:rPr lang="en-US" b="1" u="sng" dirty="0">
                <a:solidFill>
                  <a:srgbClr val="FF0000"/>
                </a:solidFill>
              </a:rPr>
              <a:t>direction</a:t>
            </a:r>
            <a:r>
              <a:rPr lang="en-US" b="1" dirty="0">
                <a:solidFill>
                  <a:srgbClr val="FF0000"/>
                </a:solidFill>
              </a:rPr>
              <a:t> of electric current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96200" cy="4953000"/>
          </a:xfrm>
        </p:spPr>
        <p:txBody>
          <a:bodyPr/>
          <a:lstStyle/>
          <a:p>
            <a:r>
              <a:rPr lang="en-US" b="1" i="1"/>
              <a:t>Conventional current</a:t>
            </a:r>
            <a:r>
              <a:rPr lang="en-US"/>
              <a:t> or electric current – is the movement of the electric current from the </a:t>
            </a:r>
            <a:r>
              <a:rPr lang="en-US" u="sng"/>
              <a:t>positive</a:t>
            </a:r>
            <a:r>
              <a:rPr lang="en-US"/>
              <a:t> terminal to the </a:t>
            </a:r>
            <a:r>
              <a:rPr lang="en-US" i="1" u="sng"/>
              <a:t>negative </a:t>
            </a:r>
            <a:r>
              <a:rPr lang="en-US"/>
              <a:t>terminal of the source of the electric potential – </a:t>
            </a:r>
            <a:r>
              <a:rPr lang="en-US" i="1" u="sng"/>
              <a:t>this is not correct</a:t>
            </a:r>
          </a:p>
          <a:p>
            <a:pPr>
              <a:buFont typeface="Wingdings" pitchFamily="2" charset="2"/>
              <a:buNone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60425" y="533400"/>
            <a:ext cx="7504113" cy="7286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Direction of flow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543800" cy="5029200"/>
          </a:xfrm>
        </p:spPr>
        <p:txBody>
          <a:bodyPr/>
          <a:lstStyle/>
          <a:p>
            <a:r>
              <a:rPr lang="en-US"/>
              <a:t>Electric current is the flow of </a:t>
            </a:r>
            <a:r>
              <a:rPr lang="en-US" u="sng"/>
              <a:t>negatively charged electrons</a:t>
            </a:r>
            <a:r>
              <a:rPr lang="en-US"/>
              <a:t> that moved from the </a:t>
            </a:r>
            <a:r>
              <a:rPr lang="en-US" i="1"/>
              <a:t>negative</a:t>
            </a:r>
            <a:r>
              <a:rPr lang="en-US"/>
              <a:t> </a:t>
            </a:r>
            <a:r>
              <a:rPr lang="en-US" i="1"/>
              <a:t>terminal</a:t>
            </a:r>
            <a:r>
              <a:rPr lang="en-US"/>
              <a:t> to the </a:t>
            </a:r>
            <a:r>
              <a:rPr lang="en-US" i="1"/>
              <a:t>positive terminal</a:t>
            </a:r>
            <a:r>
              <a:rPr lang="en-US"/>
              <a:t> of the source of electric potential</a:t>
            </a:r>
          </a:p>
          <a:p>
            <a:endParaRPr lang="en-US"/>
          </a:p>
          <a:p>
            <a:r>
              <a:rPr lang="en-US"/>
              <a:t>This is referred to as </a:t>
            </a:r>
            <a:r>
              <a:rPr lang="en-US" b="1" u="sng"/>
              <a:t>electron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7318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Electric Potential Difference - Voltage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5334000"/>
          </a:xfrm>
        </p:spPr>
        <p:txBody>
          <a:bodyPr/>
          <a:lstStyle/>
          <a:p>
            <a:r>
              <a:rPr lang="en-US"/>
              <a:t>The amount of work required per unit charge to move a charge from one point to another is known as electric potential difference</a:t>
            </a:r>
          </a:p>
          <a:p>
            <a:r>
              <a:rPr lang="en-US"/>
              <a:t>   </a:t>
            </a:r>
            <a:r>
              <a:rPr lang="en-US" b="1"/>
              <a:t>V = W / Q</a:t>
            </a:r>
          </a:p>
          <a:p>
            <a:r>
              <a:rPr lang="en-US" b="1"/>
              <a:t>V</a:t>
            </a:r>
            <a:r>
              <a:rPr lang="en-US"/>
              <a:t> = potential difference measured in volts (V)</a:t>
            </a:r>
          </a:p>
          <a:p>
            <a:r>
              <a:rPr lang="en-US" b="1"/>
              <a:t>W </a:t>
            </a:r>
            <a:r>
              <a:rPr lang="en-US"/>
              <a:t>= work or change in energy measured in joules (J)</a:t>
            </a:r>
          </a:p>
          <a:p>
            <a:r>
              <a:rPr lang="en-US" b="1"/>
              <a:t>Q </a:t>
            </a:r>
            <a:r>
              <a:rPr lang="en-US"/>
              <a:t>= total charge measured in coulombs (C)</a:t>
            </a:r>
          </a:p>
          <a:p>
            <a:r>
              <a:rPr lang="en-US"/>
              <a:t>Unit analysis : </a:t>
            </a:r>
            <a:r>
              <a:rPr lang="en-US" i="1" u="sng"/>
              <a:t>1J / C</a:t>
            </a:r>
            <a:r>
              <a:rPr lang="en-US" u="sng"/>
              <a:t> = 1 volt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516216" cy="385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724450"/>
            <a:ext cx="5960096" cy="31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07394" cy="67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410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3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8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8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2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Agenda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Review</a:t>
            </a:r>
          </a:p>
          <a:p>
            <a:r>
              <a:rPr lang="en-CA" dirty="0" smtClean="0"/>
              <a:t>Section 11.6</a:t>
            </a:r>
            <a:endParaRPr lang="en-CA" dirty="0" smtClean="0"/>
          </a:p>
          <a:p>
            <a:r>
              <a:rPr lang="en-CA" dirty="0" smtClean="0"/>
              <a:t>Homework problems</a:t>
            </a:r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5501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05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03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90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9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389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99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63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45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394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4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Law</a:t>
            </a:r>
            <a:r>
              <a:rPr lang="en-US" dirty="0">
                <a:solidFill>
                  <a:srgbClr val="FF0000"/>
                </a:solidFill>
              </a:rPr>
              <a:t> of </a:t>
            </a:r>
            <a:r>
              <a:rPr lang="en-US" b="1" dirty="0">
                <a:solidFill>
                  <a:srgbClr val="FF0000"/>
                </a:solidFill>
              </a:rPr>
              <a:t>Electrical Charges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01000" cy="5257800"/>
          </a:xfrm>
        </p:spPr>
        <p:txBody>
          <a:bodyPr/>
          <a:lstStyle/>
          <a:p>
            <a:r>
              <a:rPr lang="en-US" sz="3200" u="sng"/>
              <a:t>Like charges</a:t>
            </a:r>
            <a:r>
              <a:rPr lang="en-US" sz="3200"/>
              <a:t> </a:t>
            </a:r>
            <a:r>
              <a:rPr lang="en-US" sz="3200" i="1"/>
              <a:t>repel</a:t>
            </a:r>
            <a:r>
              <a:rPr lang="en-US" sz="3200"/>
              <a:t> one another and </a:t>
            </a:r>
            <a:r>
              <a:rPr lang="en-US" sz="3200" u="sng"/>
              <a:t>unlike charges</a:t>
            </a:r>
            <a:r>
              <a:rPr lang="en-US" sz="3200"/>
              <a:t> </a:t>
            </a:r>
            <a:r>
              <a:rPr lang="en-US" sz="3200" i="1"/>
              <a:t>attract</a:t>
            </a:r>
            <a:r>
              <a:rPr lang="en-US" sz="3200"/>
              <a:t> one another</a:t>
            </a:r>
          </a:p>
          <a:p>
            <a:r>
              <a:rPr lang="en-US" sz="3200" u="sng"/>
              <a:t>Neutral objects</a:t>
            </a:r>
            <a:r>
              <a:rPr lang="en-US" sz="3200"/>
              <a:t> have </a:t>
            </a:r>
            <a:r>
              <a:rPr lang="en-US" sz="3200" i="1"/>
              <a:t>no effect</a:t>
            </a:r>
            <a:r>
              <a:rPr lang="en-US" sz="3200"/>
              <a:t> on one another and are </a:t>
            </a:r>
            <a:r>
              <a:rPr lang="en-US" sz="3200" i="1"/>
              <a:t>attracted</a:t>
            </a:r>
            <a:r>
              <a:rPr lang="en-US" sz="3200"/>
              <a:t> to both </a:t>
            </a:r>
            <a:r>
              <a:rPr lang="en-US" sz="3200" u="sng"/>
              <a:t>positively and negatively</a:t>
            </a:r>
            <a:r>
              <a:rPr lang="en-US" sz="3200"/>
              <a:t> charged particles</a:t>
            </a:r>
          </a:p>
          <a:p>
            <a:r>
              <a:rPr lang="en-US" sz="3200" u="sng"/>
              <a:t>Charged objects</a:t>
            </a:r>
            <a:r>
              <a:rPr lang="en-US" sz="3200"/>
              <a:t> attract some </a:t>
            </a:r>
            <a:r>
              <a:rPr lang="en-US" sz="3200" i="1"/>
              <a:t>neutral objects</a:t>
            </a:r>
          </a:p>
          <a:p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231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231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96752" y="0"/>
            <a:ext cx="16764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49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280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8725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322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Kirchhoff’s Law: </a:t>
            </a:r>
            <a:br>
              <a:rPr lang="en-CA" b="1" dirty="0" smtClean="0"/>
            </a:br>
            <a:r>
              <a:rPr lang="en-CA" b="1" dirty="0" smtClean="0"/>
              <a:t>NOT APPLICABLE IN INDIA</a:t>
            </a:r>
            <a:endParaRPr lang="en-CA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4320480" cy="531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Pg. </a:t>
            </a:r>
            <a:r>
              <a:rPr lang="en-CA" sz="3400" b="1" dirty="0" smtClean="0">
                <a:solidFill>
                  <a:srgbClr val="0070C0"/>
                </a:solidFill>
              </a:rPr>
              <a:t>522 #1 and 2</a:t>
            </a:r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is a charge?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i="1"/>
              <a:t>Objects</a:t>
            </a:r>
            <a:r>
              <a:rPr lang="en-US" sz="3200"/>
              <a:t> that </a:t>
            </a:r>
            <a:r>
              <a:rPr lang="en-US" sz="3200" i="1"/>
              <a:t>exert electric</a:t>
            </a:r>
            <a:r>
              <a:rPr lang="en-US" sz="3200"/>
              <a:t> </a:t>
            </a:r>
            <a:r>
              <a:rPr lang="en-US" sz="3200" i="1"/>
              <a:t>forces</a:t>
            </a:r>
            <a:r>
              <a:rPr lang="en-US" sz="3200"/>
              <a:t> are said to have a </a:t>
            </a:r>
            <a:r>
              <a:rPr lang="en-US" sz="3200" u="sng"/>
              <a:t>charge</a:t>
            </a:r>
            <a:r>
              <a:rPr lang="en-US" sz="3200"/>
              <a:t>.</a:t>
            </a:r>
          </a:p>
          <a:p>
            <a:r>
              <a:rPr lang="en-US" sz="3200"/>
              <a:t>A charge is the source of electrical forces</a:t>
            </a:r>
          </a:p>
          <a:p>
            <a:r>
              <a:rPr lang="en-US" sz="3200"/>
              <a:t>Two kind of charges – </a:t>
            </a:r>
            <a:r>
              <a:rPr lang="en-US" sz="3200" u="sng"/>
              <a:t>positive and negative</a:t>
            </a:r>
          </a:p>
        </p:txBody>
      </p:sp>
      <p:pic>
        <p:nvPicPr>
          <p:cNvPr id="62469" name="Picture 5" descr="repell and attra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76672"/>
            <a:ext cx="2286000" cy="990600"/>
          </a:xfrm>
          <a:prstGeom prst="rect">
            <a:avLst/>
          </a:prstGeom>
          <a:noFill/>
        </p:spPr>
      </p:pic>
      <p:pic>
        <p:nvPicPr>
          <p:cNvPr id="62471" name="Picture 7" descr="Electric F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876800"/>
            <a:ext cx="38862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60425" y="457200"/>
            <a:ext cx="7504113" cy="7286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Electric charge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077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smallest unit of </a:t>
            </a:r>
            <a:r>
              <a:rPr lang="en-US" u="sng"/>
              <a:t>electric</a:t>
            </a:r>
            <a:r>
              <a:rPr lang="en-US"/>
              <a:t> </a:t>
            </a:r>
            <a:r>
              <a:rPr lang="en-US" u="sng"/>
              <a:t>charge (e)</a:t>
            </a:r>
            <a:r>
              <a:rPr lang="en-US"/>
              <a:t> is the charge on a </a:t>
            </a:r>
            <a:r>
              <a:rPr lang="en-US" i="1"/>
              <a:t>single electron</a:t>
            </a:r>
          </a:p>
          <a:p>
            <a:pPr>
              <a:lnSpc>
                <a:spcPct val="90000"/>
              </a:lnSpc>
            </a:pPr>
            <a:endParaRPr lang="en-US" i="1"/>
          </a:p>
          <a:p>
            <a:pPr>
              <a:lnSpc>
                <a:spcPct val="90000"/>
              </a:lnSpc>
            </a:pPr>
            <a:r>
              <a:rPr lang="en-US"/>
              <a:t>The </a:t>
            </a:r>
            <a:r>
              <a:rPr lang="en-US" i="1"/>
              <a:t>elementary charge (e)</a:t>
            </a:r>
            <a:r>
              <a:rPr lang="en-US"/>
              <a:t> has a magnitude of </a:t>
            </a:r>
            <a:r>
              <a:rPr lang="en-US" b="1" u="sng"/>
              <a:t>1.60 x 10</a:t>
            </a:r>
            <a:r>
              <a:rPr lang="en-US" b="1" u="sng" baseline="30000"/>
              <a:t>-19</a:t>
            </a:r>
            <a:r>
              <a:rPr lang="en-US" b="1" u="sng"/>
              <a:t> C</a:t>
            </a:r>
          </a:p>
          <a:p>
            <a:pPr>
              <a:lnSpc>
                <a:spcPct val="90000"/>
              </a:lnSpc>
            </a:pPr>
            <a:endParaRPr lang="en-US" b="1" u="sng"/>
          </a:p>
          <a:p>
            <a:pPr>
              <a:lnSpc>
                <a:spcPct val="90000"/>
              </a:lnSpc>
            </a:pPr>
            <a:r>
              <a:rPr lang="en-US"/>
              <a:t>it would take </a:t>
            </a:r>
            <a:r>
              <a:rPr lang="en-US" b="1" u="sng"/>
              <a:t>6.24 x 10</a:t>
            </a:r>
            <a:r>
              <a:rPr lang="en-US" b="1" u="sng" baseline="30000"/>
              <a:t>18 </a:t>
            </a:r>
            <a:r>
              <a:rPr lang="en-US" b="1" u="sng"/>
              <a:t> electrons</a:t>
            </a:r>
            <a:r>
              <a:rPr lang="en-US"/>
              <a:t> to make up </a:t>
            </a:r>
            <a:r>
              <a:rPr lang="en-US" i="1"/>
              <a:t>1C</a:t>
            </a:r>
            <a:r>
              <a:rPr lang="en-US"/>
              <a:t> of charge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Thus </a:t>
            </a:r>
            <a:r>
              <a:rPr lang="en-US" b="1" u="sng"/>
              <a:t>1 C</a:t>
            </a:r>
            <a:r>
              <a:rPr lang="en-US"/>
              <a:t> of charge = </a:t>
            </a:r>
            <a:r>
              <a:rPr lang="en-US" b="1" u="sng"/>
              <a:t>6.24 x 10</a:t>
            </a:r>
            <a:r>
              <a:rPr lang="en-US" b="1" u="sng" baseline="30000"/>
              <a:t>18 </a:t>
            </a:r>
            <a:r>
              <a:rPr lang="en-US" b="1" u="sng"/>
              <a:t>e</a:t>
            </a:r>
            <a:endParaRPr lang="en-CA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3" y="533400"/>
            <a:ext cx="7504112" cy="7286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Electric charge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r>
              <a:rPr lang="en-US"/>
              <a:t>The formula to measure the </a:t>
            </a:r>
            <a:r>
              <a:rPr lang="en-US" u="sng"/>
              <a:t>total charge (Q)</a:t>
            </a:r>
            <a:r>
              <a:rPr lang="en-US"/>
              <a:t> on an object which is measured in coulombs is given by the equation</a:t>
            </a:r>
          </a:p>
          <a:p>
            <a:endParaRPr lang="en-US"/>
          </a:p>
          <a:p>
            <a:r>
              <a:rPr lang="en-US" b="1" u="sng"/>
              <a:t>Q = Ne  </a:t>
            </a:r>
          </a:p>
          <a:p>
            <a:endParaRPr lang="en-US" b="1" u="sng"/>
          </a:p>
          <a:p>
            <a:r>
              <a:rPr lang="en-US"/>
              <a:t>Where </a:t>
            </a:r>
            <a:r>
              <a:rPr lang="en-US" b="1"/>
              <a:t>Q</a:t>
            </a:r>
            <a:r>
              <a:rPr lang="en-US"/>
              <a:t> is the </a:t>
            </a:r>
            <a:r>
              <a:rPr lang="en-US" u="sng"/>
              <a:t>total charge</a:t>
            </a:r>
            <a:r>
              <a:rPr lang="en-US"/>
              <a:t> measured in </a:t>
            </a:r>
            <a:r>
              <a:rPr lang="en-US" b="1"/>
              <a:t>C</a:t>
            </a:r>
          </a:p>
          <a:p>
            <a:r>
              <a:rPr lang="en-US" b="1"/>
              <a:t>N </a:t>
            </a:r>
            <a:r>
              <a:rPr lang="en-US"/>
              <a:t>is the excess or deficit of electrons </a:t>
            </a:r>
          </a:p>
          <a:p>
            <a:r>
              <a:rPr lang="en-US" b="1"/>
              <a:t>e</a:t>
            </a:r>
            <a:r>
              <a:rPr lang="en-US"/>
              <a:t> is the charge (elementary charge)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Electricity and electric circuits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/>
              <a:t>Electric current</a:t>
            </a:r>
            <a:r>
              <a:rPr lang="en-US"/>
              <a:t>: the </a:t>
            </a:r>
            <a:r>
              <a:rPr lang="en-US" i="1"/>
              <a:t>movement</a:t>
            </a:r>
            <a:r>
              <a:rPr lang="en-US"/>
              <a:t>, or </a:t>
            </a:r>
            <a:r>
              <a:rPr lang="en-US" i="1"/>
              <a:t>flow</a:t>
            </a:r>
            <a:r>
              <a:rPr lang="en-US"/>
              <a:t> of electric charges from one place to another</a:t>
            </a:r>
          </a:p>
          <a:p>
            <a:endParaRPr lang="en-US"/>
          </a:p>
          <a:p>
            <a:r>
              <a:rPr lang="en-US" b="1" u="sng"/>
              <a:t>Electric circuit</a:t>
            </a:r>
            <a:r>
              <a:rPr lang="en-US"/>
              <a:t>: the </a:t>
            </a:r>
            <a:r>
              <a:rPr lang="en-US" u="sng"/>
              <a:t>controlled path</a:t>
            </a:r>
            <a:r>
              <a:rPr lang="en-US"/>
              <a:t> taken by an electric current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Electric current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i="1"/>
              <a:t>symbol for current is I and the unit is A (amp)</a:t>
            </a:r>
          </a:p>
          <a:p>
            <a:r>
              <a:rPr lang="en-US" u="sng"/>
              <a:t>Current is defined as the charge that goes by a given point in a given amount of time</a:t>
            </a:r>
          </a:p>
          <a:p>
            <a:r>
              <a:rPr lang="en-US"/>
              <a:t>    </a:t>
            </a:r>
            <a:r>
              <a:rPr lang="en-US" b="1"/>
              <a:t>I = Q / t</a:t>
            </a:r>
          </a:p>
          <a:p>
            <a:r>
              <a:rPr lang="en-US"/>
              <a:t>Where </a:t>
            </a:r>
            <a:r>
              <a:rPr lang="en-US" b="1"/>
              <a:t>I </a:t>
            </a:r>
            <a:r>
              <a:rPr lang="en-US"/>
              <a:t> is the current </a:t>
            </a:r>
          </a:p>
          <a:p>
            <a:r>
              <a:rPr lang="en-US" b="1"/>
              <a:t>Q </a:t>
            </a:r>
            <a:r>
              <a:rPr lang="en-US"/>
              <a:t>is the charge and </a:t>
            </a:r>
            <a:r>
              <a:rPr lang="en-US" b="1"/>
              <a:t>t </a:t>
            </a:r>
            <a:r>
              <a:rPr lang="en-US"/>
              <a:t>is for time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5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19179</TotalTime>
  <Words>453</Words>
  <Application>Microsoft Office PowerPoint</Application>
  <PresentationFormat>On-screen Show (4:3)</PresentationFormat>
  <Paragraphs>62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1_Office Theme</vt:lpstr>
      <vt:lpstr>CH 11: Electricity and Its Production</vt:lpstr>
      <vt:lpstr>Agenda</vt:lpstr>
      <vt:lpstr>Law of Electrical Charges</vt:lpstr>
      <vt:lpstr>What is a charge?</vt:lpstr>
      <vt:lpstr>Electric charge</vt:lpstr>
      <vt:lpstr>Electric charge</vt:lpstr>
      <vt:lpstr>Electricity and electric circuits</vt:lpstr>
      <vt:lpstr>Electric current</vt:lpstr>
      <vt:lpstr>Slide 9</vt:lpstr>
      <vt:lpstr>The direction of electric current</vt:lpstr>
      <vt:lpstr>Direction of flow</vt:lpstr>
      <vt:lpstr>Electric Potential Difference - Voltage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Kirchhoff’s Law:  NOT APPLICABLE IN INDIA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243</cp:revision>
  <dcterms:created xsi:type="dcterms:W3CDTF">2013-05-06T00:07:57Z</dcterms:created>
  <dcterms:modified xsi:type="dcterms:W3CDTF">2013-12-17T16:01:01Z</dcterms:modified>
</cp:coreProperties>
</file>