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6" r:id="rId3"/>
    <p:sldId id="258" r:id="rId4"/>
    <p:sldId id="274" r:id="rId5"/>
    <p:sldId id="260" r:id="rId6"/>
    <p:sldId id="279" r:id="rId7"/>
    <p:sldId id="261" r:id="rId8"/>
    <p:sldId id="262" r:id="rId9"/>
    <p:sldId id="263" r:id="rId10"/>
    <p:sldId id="281" r:id="rId11"/>
    <p:sldId id="264" r:id="rId12"/>
    <p:sldId id="265" r:id="rId13"/>
    <p:sldId id="287" r:id="rId14"/>
    <p:sldId id="266" r:id="rId15"/>
    <p:sldId id="267" r:id="rId16"/>
    <p:sldId id="268" r:id="rId17"/>
    <p:sldId id="277" r:id="rId18"/>
    <p:sldId id="269" r:id="rId19"/>
    <p:sldId id="278" r:id="rId20"/>
    <p:sldId id="275" r:id="rId21"/>
    <p:sldId id="271" r:id="rId22"/>
    <p:sldId id="282" r:id="rId23"/>
    <p:sldId id="272" r:id="rId24"/>
    <p:sldId id="283" r:id="rId25"/>
    <p:sldId id="284" r:id="rId26"/>
    <p:sldId id="285" r:id="rId27"/>
    <p:sldId id="286" r:id="rId28"/>
    <p:sldId id="273" r:id="rId29"/>
  </p:sldIdLst>
  <p:sldSz cx="9144000" cy="6858000" type="screen4x3"/>
  <p:notesSz cx="6858000" cy="9144000"/>
  <p:custDataLst>
    <p:tags r:id="rId31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9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4" y="3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4458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86FE8-6129-484F-9D2D-71C7AA007D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2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63D0-4D83-4F80-9748-113D7EE4C0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53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381000"/>
            <a:ext cx="2055812" cy="571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8213" cy="5711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43F19-9F94-4FA2-ABF9-E8F6BB488B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4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6425" cy="1368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7013" cy="41116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4037012" cy="411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8500-C599-401D-A9E9-860326D65F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10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9061E-6D51-4F0D-A029-F9098F5113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3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ACDC-BDBF-4E51-B2A7-3FEA461D41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71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752B-5332-4F74-AB46-D5E28F34760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93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6FA8-870D-4044-9063-9CCD5183BF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32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115C-93AB-4480-8C9F-40167D6238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78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AC0CF-930D-44ED-AE93-95F1707C49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59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03F9-444E-47D3-B1AE-A0FE7A39B73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DFD5E-D08E-4CC5-B722-E02AF993AA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39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E1F26-C260-4171-AB0C-C74657B3BF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900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C43E-321C-43E6-8FF7-8E71E53440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641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61467-DAC0-443E-A856-AB73F39E79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095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0B4D-68C0-4FF8-AEE4-5E28DDC001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9380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69225" cy="1825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1562C-FBC0-4F49-B193-BB9EE68AC5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70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4F4F-E8A5-444A-9136-436C1F7AAB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04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E17C-EEF1-46C0-A858-B87E2ABC36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86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7CB6-616E-4A66-8ED7-4CB524421B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4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EF6B-AECF-4A51-B425-15D6FCEC28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571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CF81-B0CF-4E06-804C-D1D6C490B8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75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09C2F-7D27-43DD-944C-84C8D5844B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19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FE17-45D8-4D87-8CB4-96A3AA6108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17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6425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64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FC9C0DC-1D72-4D77-8B82-72F6A6E3849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69225" cy="182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5A7D138-3822-49BD-A3D2-447B0DEEAF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04800"/>
            <a:ext cx="24161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772400" cy="18288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/>
              <a:t>The Rules of Lab Safety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048000"/>
            <a:ext cx="6400800" cy="762000"/>
          </a:xfrm>
        </p:spPr>
        <p:txBody>
          <a:bodyPr lIns="90000" tIns="46800" rIns="90000" bIns="46800"/>
          <a:lstStyle/>
          <a:p>
            <a:pPr marL="0" indent="0" algn="ctr" eaLnBrk="1" hangingPunct="1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Vaughan Secondary School 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462463" y="2857500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nodeType="afterGroup"/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304800"/>
            <a:ext cx="7966075" cy="10668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/>
              <a:t>Handling Chemicals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0" y="1219200"/>
            <a:ext cx="6096000" cy="3657600"/>
          </a:xfrm>
        </p:spPr>
        <p:txBody>
          <a:bodyPr/>
          <a:lstStyle/>
          <a:p>
            <a:pPr marL="339725" indent="-339725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latin typeface="Arial" charset="0"/>
              </a:rPr>
              <a:t>All chemicals in the laboratory are to be considered </a:t>
            </a:r>
            <a:r>
              <a:rPr lang="en-CA" sz="2800" dirty="0">
                <a:solidFill>
                  <a:srgbClr val="C00000"/>
                </a:solidFill>
                <a:latin typeface="Arial" charset="0"/>
              </a:rPr>
              <a:t>dangerous</a:t>
            </a:r>
            <a:r>
              <a:rPr lang="en-CA" sz="2800" dirty="0">
                <a:latin typeface="Arial" charset="0"/>
              </a:rPr>
              <a:t>. </a:t>
            </a:r>
          </a:p>
          <a:p>
            <a:pPr marL="339725" indent="-339725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latin typeface="Arial" charset="0"/>
              </a:rPr>
              <a:t>Do not allow chemicals to come in contact with skin or eyes</a:t>
            </a:r>
            <a:r>
              <a:rPr lang="en-CA" sz="2800" b="1" dirty="0">
                <a:solidFill>
                  <a:schemeClr val="bg1"/>
                </a:solidFill>
                <a:latin typeface="Arial" charset="0"/>
              </a:rPr>
              <a:t>.  </a:t>
            </a:r>
          </a:p>
          <a:p>
            <a:pPr marL="339725" indent="-339725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b="1" dirty="0">
                <a:solidFill>
                  <a:schemeClr val="bg1"/>
                </a:solidFill>
                <a:latin typeface="Arial" charset="0"/>
              </a:rPr>
              <a:t>Do not taste, or smell any chemicals.  </a:t>
            </a: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2867025" y="3298825"/>
            <a:ext cx="3409950" cy="260350"/>
            <a:chOff x="1806" y="2078"/>
            <a:chExt cx="2148" cy="164"/>
          </a:xfrm>
        </p:grpSpPr>
        <p:sp>
          <p:nvSpPr>
            <p:cNvPr id="11274" name="Rectangle 4"/>
            <p:cNvSpPr>
              <a:spLocks noChangeArrowheads="1"/>
            </p:cNvSpPr>
            <p:nvPr/>
          </p:nvSpPr>
          <p:spPr bwMode="auto">
            <a:xfrm>
              <a:off x="1806" y="2078"/>
              <a:ext cx="214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1275" name="Rectangle 5"/>
            <p:cNvSpPr>
              <a:spLocks noChangeArrowheads="1"/>
            </p:cNvSpPr>
            <p:nvPr/>
          </p:nvSpPr>
          <p:spPr bwMode="auto">
            <a:xfrm>
              <a:off x="1806" y="2078"/>
              <a:ext cx="21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1000">
                  <a:solidFill>
                    <a:srgbClr val="663300"/>
                  </a:solidFill>
                </a:rPr>
                <a:t>.</a:t>
              </a:r>
              <a:r>
                <a:rPr lang="en-CA" sz="1100">
                  <a:solidFill>
                    <a:srgbClr val="663300"/>
                  </a:solidFill>
                </a:rPr>
                <a:t> </a:t>
              </a:r>
            </a:p>
          </p:txBody>
        </p:sp>
      </p:grp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2867025" y="3298825"/>
            <a:ext cx="3409950" cy="260350"/>
            <a:chOff x="1806" y="2078"/>
            <a:chExt cx="2148" cy="164"/>
          </a:xfrm>
        </p:grpSpPr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1806" y="2078"/>
              <a:ext cx="214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1806" y="2078"/>
              <a:ext cx="21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1000">
                  <a:solidFill>
                    <a:srgbClr val="663300"/>
                  </a:solidFill>
                </a:rPr>
                <a:t>.</a:t>
              </a:r>
              <a:r>
                <a:rPr lang="en-CA" sz="1100">
                  <a:solidFill>
                    <a:srgbClr val="663300"/>
                  </a:solidFill>
                </a:rPr>
                <a:t> </a:t>
              </a:r>
            </a:p>
          </p:txBody>
        </p:sp>
      </p:grp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18872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530" y="4267200"/>
            <a:ext cx="8299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0" indent="-339725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/>
              </a:rPr>
              <a:t>Check the </a:t>
            </a:r>
            <a:r>
              <a:rPr lang="en-CA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/>
              </a:rPr>
              <a:t>label</a:t>
            </a:r>
            <a:r>
              <a:rPr lang="en-CA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/>
              </a:rPr>
              <a:t> on all chemical bottles twice before removing any of the contents.  Take only </a:t>
            </a:r>
            <a:r>
              <a:rPr lang="en-CA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/>
              </a:rPr>
              <a:t>as much</a:t>
            </a:r>
            <a:r>
              <a:rPr lang="en-CA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/>
              </a:rPr>
              <a:t> chemical as you need.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147050" cy="10668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/>
              <a:t>Handling Chemicals </a:t>
            </a:r>
            <a:r>
              <a:rPr lang="en-US" sz="2600"/>
              <a:t>(cont.)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2867025" y="3298825"/>
            <a:ext cx="3409950" cy="260350"/>
            <a:chOff x="1806" y="2078"/>
            <a:chExt cx="2148" cy="164"/>
          </a:xfrm>
        </p:grpSpPr>
        <p:sp>
          <p:nvSpPr>
            <p:cNvPr id="12296" name="Rectangle 3"/>
            <p:cNvSpPr>
              <a:spLocks noChangeArrowheads="1"/>
            </p:cNvSpPr>
            <p:nvPr/>
          </p:nvSpPr>
          <p:spPr bwMode="auto">
            <a:xfrm>
              <a:off x="1806" y="2078"/>
              <a:ext cx="214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2297" name="Rectangle 4"/>
            <p:cNvSpPr>
              <a:spLocks noChangeArrowheads="1"/>
            </p:cNvSpPr>
            <p:nvPr/>
          </p:nvSpPr>
          <p:spPr bwMode="auto">
            <a:xfrm>
              <a:off x="1806" y="2078"/>
              <a:ext cx="21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1000">
                  <a:solidFill>
                    <a:srgbClr val="663300"/>
                  </a:solidFill>
                </a:rPr>
                <a:t>.</a:t>
              </a:r>
              <a:r>
                <a:rPr lang="en-CA" sz="1100">
                  <a:solidFill>
                    <a:srgbClr val="663300"/>
                  </a:solidFill>
                </a:rPr>
                <a:t> </a:t>
              </a:r>
            </a:p>
          </p:txBody>
        </p:sp>
      </p:grp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2867025" y="3298825"/>
            <a:ext cx="3409950" cy="260350"/>
            <a:chOff x="1806" y="2078"/>
            <a:chExt cx="2148" cy="164"/>
          </a:xfrm>
        </p:grpSpPr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1806" y="2078"/>
              <a:ext cx="214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1806" y="2078"/>
              <a:ext cx="21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1000">
                  <a:solidFill>
                    <a:srgbClr val="663300"/>
                  </a:solidFill>
                </a:rPr>
                <a:t>.</a:t>
              </a:r>
              <a:r>
                <a:rPr lang="en-CA" sz="1100">
                  <a:solidFill>
                    <a:srgbClr val="663300"/>
                  </a:solidFill>
                </a:rPr>
                <a:t> </a:t>
              </a: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1371600"/>
            <a:ext cx="8153400" cy="4157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 </a:t>
            </a:r>
            <a:r>
              <a:rPr lang="en-CA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Never</a:t>
            </a:r>
            <a:r>
              <a:rPr lang="en-CA" sz="26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 </a:t>
            </a:r>
            <a:r>
              <a:rPr lang="en-CA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return</a:t>
            </a:r>
            <a:r>
              <a:rPr lang="en-CA" sz="2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 unused chemicals to their </a:t>
            </a:r>
            <a:r>
              <a:rPr lang="en-C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original container</a:t>
            </a:r>
            <a:r>
              <a:rPr lang="en-CA" sz="2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.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  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Gothic" charset="0"/>
            </a:endParaRP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No chemicals go down the drain.  Dispose of chemicals as instructed by your teacher.</a:t>
            </a:r>
            <a:endParaRPr lang="en-US" sz="2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Gothic" charset="0"/>
            </a:endParaRP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Gothic" charset="0"/>
            </a:endParaRP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Never 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remove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 chemicals or other materials, including  any equipment from the laboratory area. 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Gothic" charset="0"/>
            </a:endParaRP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Look for </a:t>
            </a:r>
            <a:r>
              <a:rPr lang="en-US" sz="2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WHMIS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 or </a:t>
            </a:r>
            <a:r>
              <a:rPr lang="en-US" sz="2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HHPS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0"/>
              </a:rPr>
              <a:t> symbols on containers.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images.slideplayer.com/18/6160296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3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9250"/>
            <a:ext cx="8229600" cy="14351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Hazardous Household Product Symbols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7213"/>
            <a:ext cx="16764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16764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1825"/>
            <a:ext cx="1600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600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43200" y="1828800"/>
            <a:ext cx="1828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C00000"/>
                </a:solidFill>
              </a:rPr>
              <a:t>CORROSIVE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FFFFFF"/>
                </a:solidFill>
              </a:rPr>
              <a:t>Eats or wears away other materials.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24400" y="1828800"/>
            <a:ext cx="1828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C00000"/>
                </a:solidFill>
              </a:rPr>
              <a:t>EXPLOSIVE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FFFFFF"/>
                </a:solidFill>
              </a:rPr>
              <a:t>Explodes or gives off deadly vapours.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743200" y="4038600"/>
            <a:ext cx="1828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C00000"/>
                </a:solidFill>
              </a:rPr>
              <a:t>FLAMMABLE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FFFF"/>
                </a:solidFill>
              </a:rPr>
              <a:t>Ignites if exposed to heat or sparks.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0" y="4038600"/>
            <a:ext cx="2209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C00000"/>
                </a:solidFill>
              </a:rPr>
              <a:t>POISONOUS</a:t>
            </a:r>
          </a:p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FFFFFF"/>
                </a:solidFill>
              </a:rPr>
              <a:t>May cause sickness or death if swallowed.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720725"/>
            <a:ext cx="8229600" cy="8382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u="sng" dirty="0"/>
              <a:t>W</a:t>
            </a:r>
            <a:r>
              <a:rPr lang="en-US" sz="2400" b="1" dirty="0"/>
              <a:t>orkplace </a:t>
            </a:r>
            <a:r>
              <a:rPr lang="en-US" sz="2400" b="1" u="sng" dirty="0"/>
              <a:t>H</a:t>
            </a:r>
            <a:r>
              <a:rPr lang="en-US" sz="2400" b="1" dirty="0"/>
              <a:t>azardous </a:t>
            </a:r>
            <a:r>
              <a:rPr lang="en-US" sz="2400" b="1" u="sng" dirty="0"/>
              <a:t>M</a:t>
            </a:r>
            <a:r>
              <a:rPr lang="en-US" sz="2400" b="1" dirty="0"/>
              <a:t>aterials </a:t>
            </a:r>
            <a:r>
              <a:rPr lang="en-US" sz="2400" b="1" u="sng" dirty="0"/>
              <a:t>I</a:t>
            </a:r>
            <a:r>
              <a:rPr lang="en-US" sz="2400" b="1" dirty="0"/>
              <a:t>nformation </a:t>
            </a:r>
            <a:r>
              <a:rPr lang="en-US" sz="2400" b="1" u="sng" dirty="0"/>
              <a:t>S</a:t>
            </a:r>
            <a:r>
              <a:rPr lang="en-US" sz="2400" b="1" dirty="0"/>
              <a:t>ystem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7200" y="304800"/>
            <a:ext cx="82296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hograph" charset="0"/>
                <a:ea typeface="MS Gothic" charset="0"/>
              </a:rPr>
              <a:t>WHMIS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936" y="1447799"/>
            <a:ext cx="5039664" cy="52980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381000"/>
            <a:ext cx="5943600" cy="13716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Handling Glassware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75505"/>
            <a:ext cx="8001000" cy="5049838"/>
          </a:xfrm>
        </p:spPr>
        <p:txBody>
          <a:bodyPr/>
          <a:lstStyle/>
          <a:p>
            <a:pPr marL="682625" indent="-681038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/>
              <a:t>Do not use </a:t>
            </a:r>
            <a:r>
              <a:rPr lang="en-US" sz="2800" dirty="0">
                <a:solidFill>
                  <a:srgbClr val="C00000"/>
                </a:solidFill>
              </a:rPr>
              <a:t>cracked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C00000"/>
                </a:solidFill>
              </a:rPr>
              <a:t>chipped</a:t>
            </a:r>
            <a:r>
              <a:rPr lang="en-US" sz="2800" dirty="0"/>
              <a:t> glassware.</a:t>
            </a:r>
          </a:p>
          <a:p>
            <a:pPr marL="1587" indent="0" eaLnBrk="1" hangingPunct="1">
              <a:buClr>
                <a:srgbClr val="00CCFF"/>
              </a:buClr>
              <a:buSzPct val="65000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2800" dirty="0"/>
          </a:p>
          <a:p>
            <a:pPr marL="682625" indent="-681038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/>
              <a:t>Do not tightly </a:t>
            </a:r>
            <a:r>
              <a:rPr lang="en-US" sz="2800" dirty="0">
                <a:solidFill>
                  <a:srgbClr val="C00000"/>
                </a:solidFill>
              </a:rPr>
              <a:t>stopper</a:t>
            </a:r>
            <a:r>
              <a:rPr lang="en-US" sz="2800" dirty="0"/>
              <a:t> a flask where gas is being created. </a:t>
            </a:r>
            <a:r>
              <a:rPr lang="en-US" sz="2800" b="1" dirty="0">
                <a:solidFill>
                  <a:schemeClr val="bg1"/>
                </a:solidFill>
              </a:rPr>
              <a:t>It could </a:t>
            </a:r>
            <a:r>
              <a:rPr lang="en-US" sz="2800" b="1" dirty="0">
                <a:solidFill>
                  <a:srgbClr val="C00000"/>
                </a:solidFill>
              </a:rPr>
              <a:t>explode.</a:t>
            </a:r>
            <a:br>
              <a:rPr lang="en-US" sz="2800" dirty="0"/>
            </a:br>
            <a:endParaRPr lang="en-US" sz="2800" dirty="0"/>
          </a:p>
          <a:p>
            <a:pPr marL="682625" indent="-681038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>
                <a:solidFill>
                  <a:schemeClr val="bg1"/>
                </a:solidFill>
              </a:rPr>
              <a:t>Clean and return all </a:t>
            </a:r>
            <a:r>
              <a:rPr lang="en-US" sz="2800" dirty="0">
                <a:solidFill>
                  <a:srgbClr val="C00000"/>
                </a:solidFill>
              </a:rPr>
              <a:t>glassware</a:t>
            </a:r>
            <a:r>
              <a:rPr lang="en-US" sz="2800" dirty="0"/>
              <a:t> at the end of the lab.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6863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381000"/>
            <a:ext cx="5943600" cy="13716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Handling Glassware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001000" cy="5049838"/>
          </a:xfrm>
        </p:spPr>
        <p:txBody>
          <a:bodyPr/>
          <a:lstStyle/>
          <a:p>
            <a:pPr marL="682625" indent="-681038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/>
              <a:t>Broken glass should be </a:t>
            </a:r>
            <a:r>
              <a:rPr lang="en-US" sz="2800" dirty="0">
                <a:solidFill>
                  <a:srgbClr val="C00000"/>
                </a:solidFill>
              </a:rPr>
              <a:t>reported</a:t>
            </a:r>
            <a:r>
              <a:rPr lang="en-US" sz="2800" dirty="0"/>
              <a:t> to the teacher who will give instructions for safe clean up and disposal.  There is a designated glass disposal container.</a:t>
            </a:r>
          </a:p>
          <a:p>
            <a:pPr marL="682625" indent="-681038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2800" dirty="0"/>
          </a:p>
          <a:p>
            <a:pPr marL="682625" indent="-681038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800" dirty="0"/>
              <a:t>If you can hear glass break, everyone should stop walking immediately.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6863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72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-112713"/>
            <a:ext cx="5181600" cy="1371601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/>
              <a:t>Heating Substances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8769" y="3962400"/>
            <a:ext cx="8343900" cy="4714875"/>
          </a:xfrm>
        </p:spPr>
        <p:txBody>
          <a:bodyPr/>
          <a:lstStyle/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dirty="0"/>
              <a:t>Hot glass does not </a:t>
            </a:r>
            <a:r>
              <a:rPr lang="en-US" dirty="0">
                <a:solidFill>
                  <a:schemeClr val="bg1"/>
                </a:solidFill>
              </a:rPr>
              <a:t>look hot!  </a:t>
            </a:r>
            <a:r>
              <a:rPr lang="en-US" dirty="0"/>
              <a:t>Handle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dirty="0"/>
              <a:t>recently heated glassware with </a:t>
            </a:r>
            <a:r>
              <a:rPr lang="en-US" dirty="0">
                <a:solidFill>
                  <a:srgbClr val="C00000"/>
                </a:solidFill>
              </a:rPr>
              <a:t>tongs</a:t>
            </a:r>
            <a:r>
              <a:rPr lang="en-US" dirty="0"/>
              <a:t>.</a:t>
            </a:r>
            <a:br>
              <a:rPr lang="en-US" sz="2800" dirty="0"/>
            </a:br>
            <a:endParaRPr lang="en-US" sz="2800" dirty="0"/>
          </a:p>
          <a:p>
            <a:pPr marL="339725" indent="-339725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286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95300" y="1143000"/>
            <a:ext cx="5984875" cy="230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eaLnBrk="0" hangingPunct="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S Gothic" charset="0"/>
              </a:rPr>
              <a:t>Light a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S Gothic" charset="0"/>
              </a:rPr>
              <a:t>Bunsen burner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S Gothic" charset="0"/>
              </a:rPr>
              <a:t>as instructed by your teacher.  Never leave a heat source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S Gothic" charset="0"/>
              </a:rPr>
              <a:t>unattended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S Gothic" charset="0"/>
              </a:rPr>
              <a:t>.</a:t>
            </a:r>
          </a:p>
          <a:p>
            <a:pPr marL="339725" indent="-339725" eaLnBrk="0" hangingPunct="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MS Gothic" charset="0"/>
            </a:endParaRPr>
          </a:p>
          <a:p>
            <a:pPr marL="339725" indent="-33972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MS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-112713"/>
            <a:ext cx="5181600" cy="1371601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/>
              <a:t>Heating Substances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95300" y="1447800"/>
            <a:ext cx="8039100" cy="405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3200" dirty="0">
                <a:latin typeface="Arial" charset="0"/>
              </a:rPr>
              <a:t>Do not immerse hot glassware in cold water.  </a:t>
            </a:r>
            <a:r>
              <a:rPr lang="en-US" sz="3200" dirty="0">
                <a:latin typeface="Arial" charset="0"/>
              </a:rPr>
              <a:t> </a:t>
            </a:r>
            <a:r>
              <a:rPr lang="en-CA" sz="3200" dirty="0">
                <a:latin typeface="Arial" charset="0"/>
              </a:rPr>
              <a:t>The glassware may </a:t>
            </a:r>
            <a:r>
              <a:rPr lang="en-CA" sz="3200" dirty="0">
                <a:solidFill>
                  <a:srgbClr val="C00000"/>
                </a:solidFill>
                <a:latin typeface="Arial" charset="0"/>
              </a:rPr>
              <a:t>shatter</a:t>
            </a:r>
            <a:r>
              <a:rPr lang="en-CA" sz="3200" dirty="0">
                <a:latin typeface="Arial" charset="0"/>
              </a:rPr>
              <a:t>.</a:t>
            </a:r>
            <a:br>
              <a:rPr lang="en-CA" sz="3200" dirty="0">
                <a:latin typeface="Arial" charset="0"/>
              </a:rPr>
            </a:br>
            <a:endParaRPr lang="en-CA" sz="3200" dirty="0">
              <a:latin typeface="Arial" charset="0"/>
            </a:endParaRPr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3200" dirty="0">
                <a:latin typeface="Arial" charset="0"/>
              </a:rPr>
              <a:t>When heating a test tube, always point the test tube away from yourself and others.  </a:t>
            </a:r>
            <a:r>
              <a:rPr lang="en-US" sz="3200" dirty="0"/>
              <a:t>Never </a:t>
            </a:r>
            <a:r>
              <a:rPr lang="en-US" sz="3200" dirty="0">
                <a:solidFill>
                  <a:srgbClr val="C00000"/>
                </a:solidFill>
              </a:rPr>
              <a:t>look</a:t>
            </a:r>
            <a:r>
              <a:rPr lang="en-US" sz="3200" dirty="0"/>
              <a:t> into a container that is being heated.</a:t>
            </a:r>
          </a:p>
          <a:p>
            <a:pPr marL="339725" indent="-339725" eaLnBrk="0" hangingPunct="0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MS Gothic" charset="0"/>
            </a:endParaRPr>
          </a:p>
          <a:p>
            <a:pPr marL="339725" indent="-33972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461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Accidents &amp;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6646" y="1752600"/>
            <a:ext cx="4724400" cy="1066800"/>
          </a:xfrm>
        </p:spPr>
        <p:txBody>
          <a:bodyPr/>
          <a:lstStyle/>
          <a:p>
            <a:pPr marL="0" indent="0">
              <a:defRPr/>
            </a:pPr>
            <a:r>
              <a:rPr lang="en-US" sz="2400" b="1" dirty="0">
                <a:solidFill>
                  <a:srgbClr val="FFFF66"/>
                </a:solidFill>
                <a:latin typeface="Comic Sans MS" pitchFamily="66" charset="0"/>
              </a:rPr>
              <a:t>Respond to emergencies sensibly and immediately!</a:t>
            </a:r>
          </a:p>
          <a:p>
            <a:pPr marL="0" indent="0"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2004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3048000"/>
            <a:ext cx="8382000" cy="25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>
                <a:solidFill>
                  <a:srgbClr val="E5FFFF"/>
                </a:solidFill>
                <a:latin typeface="Comic Sans MS" pitchFamily="66" charset="0"/>
              </a:rPr>
              <a:t>Report all 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accidents</a:t>
            </a:r>
            <a:r>
              <a:rPr lang="en-US" sz="2800" dirty="0">
                <a:solidFill>
                  <a:srgbClr val="E5FFFF"/>
                </a:solidFill>
                <a:latin typeface="Comic Sans MS" pitchFamily="66" charset="0"/>
              </a:rPr>
              <a:t> and 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injuries</a:t>
            </a:r>
            <a:r>
              <a:rPr lang="en-US" sz="2800" dirty="0">
                <a:solidFill>
                  <a:srgbClr val="E5FFFF"/>
                </a:solidFill>
                <a:latin typeface="Comic Sans MS" pitchFamily="66" charset="0"/>
              </a:rPr>
              <a:t> to the teacher at once, no matter how minor.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800" dirty="0">
              <a:solidFill>
                <a:srgbClr val="E5FFFF"/>
              </a:solidFill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>
                <a:solidFill>
                  <a:srgbClr val="E5FFFF"/>
                </a:solidFill>
                <a:latin typeface="Comic Sans MS" pitchFamily="66" charset="0"/>
              </a:rPr>
              <a:t>If chemicals are spilled on skin 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rinse</a:t>
            </a:r>
            <a:r>
              <a:rPr lang="en-US" sz="2800" dirty="0">
                <a:solidFill>
                  <a:srgbClr val="E5FFFF"/>
                </a:solidFill>
                <a:latin typeface="Comic Sans MS" pitchFamily="66" charset="0"/>
              </a:rPr>
              <a:t> well with running water for as long as directed by your teacher.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609600"/>
            <a:ext cx="8458200" cy="3810000"/>
          </a:xfrm>
        </p:spPr>
        <p:txBody>
          <a:bodyPr/>
          <a:lstStyle/>
          <a:p>
            <a:pPr algn="ctr" eaLnBrk="1" hangingPunct="1">
              <a:spcBef>
                <a:spcPts val="135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5400" dirty="0">
                <a:solidFill>
                  <a:srgbClr val="FF6600"/>
                </a:solidFill>
                <a:latin typeface="Futura XBlk BT" pitchFamily="32" charset="0"/>
              </a:rPr>
              <a:t>You are responsible</a:t>
            </a:r>
          </a:p>
          <a:p>
            <a:pPr algn="ctr" eaLnBrk="1" hangingPunct="1">
              <a:spcBef>
                <a:spcPts val="135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5400" b="1" i="1" dirty="0">
                <a:solidFill>
                  <a:schemeClr val="bg1"/>
                </a:solidFill>
                <a:latin typeface="Futura XBlk BT" pitchFamily="32" charset="0"/>
              </a:rPr>
              <a:t>for your safety </a:t>
            </a:r>
          </a:p>
          <a:p>
            <a:pPr algn="ctr" eaLnBrk="1" hangingPunct="1">
              <a:spcBef>
                <a:spcPts val="135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5400" dirty="0">
                <a:solidFill>
                  <a:srgbClr val="FF6600"/>
                </a:solidFill>
                <a:latin typeface="Futura XBlk BT" pitchFamily="32" charset="0"/>
              </a:rPr>
              <a:t>and for the safety of those </a:t>
            </a:r>
            <a:r>
              <a:rPr lang="en-CA" sz="5400" b="1" i="1" dirty="0">
                <a:solidFill>
                  <a:schemeClr val="bg1"/>
                </a:solidFill>
                <a:latin typeface="Futura XBlk BT" pitchFamily="32" charset="0"/>
              </a:rPr>
              <a:t>around you</a:t>
            </a:r>
            <a:r>
              <a:rPr lang="en-CA" sz="5400" dirty="0">
                <a:solidFill>
                  <a:srgbClr val="FF6600"/>
                </a:solidFill>
                <a:latin typeface="Futura XBlk BT" pitchFamily="32" charset="0"/>
              </a:rPr>
              <a:t>.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47700" y="4572000"/>
            <a:ext cx="7848600" cy="155575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2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MS Gothic" charset="0"/>
              </a:rPr>
              <a:t>Failure to act in a safe and responsible manner will result in the removal of all science lab privileges.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467600" cy="13716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Accidents &amp; Injuries </a:t>
            </a:r>
            <a:r>
              <a:rPr lang="en-US" sz="2600" dirty="0"/>
              <a:t>(cont.)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67700" cy="53340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800" dirty="0">
                <a:solidFill>
                  <a:srgbClr val="E5FFFF"/>
                </a:solidFill>
                <a:latin typeface="Comic Sans MS" pitchFamily="66" charset="0"/>
              </a:rPr>
              <a:t>For a chemical splash in your eyes, rinse immediately at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the eye wash station for at least 30 minutes.  Hold eyelids open.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sz="2800" dirty="0">
              <a:solidFill>
                <a:schemeClr val="bg1"/>
              </a:solidFill>
              <a:latin typeface="Comic Sans MS" pitchFamily="64" charset="0"/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Comic Sans MS" pitchFamily="64" charset="0"/>
              </a:rPr>
              <a:t>If a chemical is spilled immediately inform </a:t>
            </a:r>
            <a:r>
              <a:rPr lang="en-US" sz="2800" dirty="0">
                <a:solidFill>
                  <a:srgbClr val="E5FFFF"/>
                </a:solidFill>
                <a:latin typeface="Comic Sans MS" pitchFamily="64" charset="0"/>
              </a:rPr>
              <a:t>a teacher and follow directions for safe clean up.</a:t>
            </a:r>
            <a:br>
              <a:rPr lang="en-US" sz="2800" dirty="0">
                <a:solidFill>
                  <a:srgbClr val="E5FFFF"/>
                </a:solidFill>
                <a:latin typeface="Comic Sans MS" pitchFamily="64" charset="0"/>
              </a:rPr>
            </a:br>
            <a:r>
              <a:rPr lang="en-US" sz="2800" dirty="0">
                <a:solidFill>
                  <a:srgbClr val="E5FFFF"/>
                </a:solidFill>
                <a:latin typeface="Comic Sans MS" pitchFamily="64" charset="0"/>
              </a:rPr>
              <a:t> 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800" dirty="0">
                <a:solidFill>
                  <a:srgbClr val="E5FFFF"/>
                </a:solidFill>
                <a:latin typeface="Comic Sans MS" pitchFamily="64" charset="0"/>
              </a:rPr>
              <a:t>If a fire starts, inform a staff member immediately.  Remember, if you are on fire,  – </a:t>
            </a:r>
            <a:r>
              <a:rPr lang="en-US" sz="2800" u="sng" dirty="0">
                <a:solidFill>
                  <a:srgbClr val="C00000"/>
                </a:solidFill>
                <a:latin typeface="Comic Sans MS" pitchFamily="64" charset="0"/>
              </a:rPr>
              <a:t>STOP</a:t>
            </a:r>
            <a:r>
              <a:rPr lang="en-US" sz="2800" dirty="0">
                <a:solidFill>
                  <a:srgbClr val="C00000"/>
                </a:solidFill>
                <a:latin typeface="Comic Sans MS" pitchFamily="64" charset="0"/>
              </a:rPr>
              <a:t>… </a:t>
            </a:r>
            <a:r>
              <a:rPr lang="en-US" sz="2800" u="sng" dirty="0">
                <a:solidFill>
                  <a:srgbClr val="C00000"/>
                </a:solidFill>
                <a:latin typeface="Comic Sans MS" pitchFamily="64" charset="0"/>
              </a:rPr>
              <a:t>DROP</a:t>
            </a:r>
            <a:r>
              <a:rPr lang="en-US" sz="2800" dirty="0">
                <a:solidFill>
                  <a:srgbClr val="C00000"/>
                </a:solidFill>
                <a:latin typeface="Comic Sans MS" pitchFamily="64" charset="0"/>
              </a:rPr>
              <a:t>… </a:t>
            </a:r>
            <a:r>
              <a:rPr lang="en-US" sz="2800" u="sng" dirty="0">
                <a:solidFill>
                  <a:srgbClr val="C00000"/>
                </a:solidFill>
                <a:latin typeface="Comic Sans MS" pitchFamily="64" charset="0"/>
              </a:rPr>
              <a:t>ROLL</a:t>
            </a:r>
            <a:r>
              <a:rPr lang="en-US" sz="2800" dirty="0">
                <a:solidFill>
                  <a:srgbClr val="E5FFFF"/>
                </a:solidFill>
                <a:latin typeface="Comic Sans MS" pitchFamily="64" charset="0"/>
              </a:rPr>
              <a:t>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467600" cy="13716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Accidents &amp; Injuries </a:t>
            </a:r>
            <a:r>
              <a:rPr lang="en-US" sz="2600" dirty="0"/>
              <a:t>(cont.)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67700" cy="53340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6" charset="0"/>
              </a:rPr>
              <a:t>Fire Extinguisher – Note their location now!!!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sz="2800" dirty="0">
              <a:solidFill>
                <a:srgbClr val="E5FFFF"/>
              </a:solidFill>
              <a:latin typeface="Comic Sans MS" pitchFamily="6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To operate the fire extinguisher remember 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rgbClr val="FF0000"/>
                </a:solidFill>
                <a:latin typeface="Comic Sans MS" pitchFamily="64" charset="0"/>
              </a:rPr>
              <a:t>P-A-S-S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	</a:t>
            </a:r>
            <a:r>
              <a:rPr lang="en-CA" sz="2800" dirty="0">
                <a:solidFill>
                  <a:srgbClr val="FF0000"/>
                </a:solidFill>
                <a:latin typeface="Comic Sans MS" pitchFamily="64" charset="0"/>
              </a:rPr>
              <a:t>P </a:t>
            </a: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- 	Pull the Pin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	</a:t>
            </a:r>
            <a:r>
              <a:rPr lang="en-CA" sz="2800" dirty="0">
                <a:solidFill>
                  <a:srgbClr val="FF0000"/>
                </a:solidFill>
                <a:latin typeface="Comic Sans MS" pitchFamily="64" charset="0"/>
              </a:rPr>
              <a:t>A</a:t>
            </a: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-	Aim the hose at the base of the fire from 			5-6  feet away.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	</a:t>
            </a:r>
            <a:r>
              <a:rPr lang="en-CA" sz="2800" dirty="0">
                <a:solidFill>
                  <a:srgbClr val="FF0000"/>
                </a:solidFill>
                <a:latin typeface="Comic Sans MS" pitchFamily="64" charset="0"/>
              </a:rPr>
              <a:t>S</a:t>
            </a: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-	Squeeze the handle.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	</a:t>
            </a:r>
            <a:r>
              <a:rPr lang="en-CA" sz="2800" dirty="0">
                <a:solidFill>
                  <a:srgbClr val="FF0000"/>
                </a:solidFill>
                <a:latin typeface="Comic Sans MS" pitchFamily="64" charset="0"/>
              </a:rPr>
              <a:t>S</a:t>
            </a: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-	Sweep the hose back and forth across the 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			fire.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sz="2800" dirty="0">
              <a:solidFill>
                <a:srgbClr val="E5FFFF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39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5131" y="609600"/>
            <a:ext cx="6248400" cy="8382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When the lab is done . 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001000" cy="4287838"/>
          </a:xfrm>
        </p:spPr>
        <p:txBody>
          <a:bodyPr/>
          <a:lstStyle/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Dispose all </a:t>
            </a:r>
            <a:r>
              <a:rPr lang="en-US" sz="2400" dirty="0">
                <a:solidFill>
                  <a:srgbClr val="C00000"/>
                </a:solidFill>
              </a:rPr>
              <a:t>waste</a:t>
            </a:r>
            <a:r>
              <a:rPr lang="en-US" sz="2400" dirty="0">
                <a:solidFill>
                  <a:schemeClr val="bg1"/>
                </a:solidFill>
              </a:rPr>
              <a:t> only as instructed by your teacher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Clean </a:t>
            </a:r>
            <a:r>
              <a:rPr lang="en-US" sz="2400" dirty="0"/>
              <a:t>all </a:t>
            </a:r>
            <a:r>
              <a:rPr lang="en-US" sz="2400" dirty="0">
                <a:solidFill>
                  <a:srgbClr val="C00000"/>
                </a:solidFill>
              </a:rPr>
              <a:t>glassware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materials</a:t>
            </a:r>
            <a:r>
              <a:rPr lang="en-US" sz="2400" dirty="0"/>
              <a:t> and put everything away according to instructions.</a:t>
            </a:r>
            <a:br>
              <a:rPr lang="en-US" sz="2400" dirty="0"/>
            </a:br>
            <a:endParaRPr lang="en-US" sz="2400" dirty="0"/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400" dirty="0"/>
              <a:t>Wipe the </a:t>
            </a:r>
            <a:r>
              <a:rPr lang="en-US" sz="2400" dirty="0">
                <a:solidFill>
                  <a:srgbClr val="C00000"/>
                </a:solidFill>
              </a:rPr>
              <a:t>lab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benches</a:t>
            </a:r>
            <a:r>
              <a:rPr lang="en-US" sz="2400" dirty="0"/>
              <a:t> clean with paper towels.</a:t>
            </a:r>
            <a:br>
              <a:rPr lang="en-US" sz="2400" dirty="0"/>
            </a:br>
            <a:endParaRPr lang="en-US" sz="2400" dirty="0"/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400" dirty="0"/>
              <a:t>Disinfect safety goggles and return to designated storage.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sz="2400" dirty="0"/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Wash your </a:t>
            </a:r>
            <a:r>
              <a:rPr lang="en-US" sz="2400" dirty="0">
                <a:solidFill>
                  <a:srgbClr val="C00000"/>
                </a:solidFill>
              </a:rPr>
              <a:t>hands </a:t>
            </a:r>
            <a:r>
              <a:rPr lang="en-US" sz="2400" dirty="0"/>
              <a:t>with soap and water and return your </a:t>
            </a:r>
            <a:r>
              <a:rPr lang="en-US" sz="2400" dirty="0">
                <a:solidFill>
                  <a:srgbClr val="C00000"/>
                </a:solidFill>
              </a:rPr>
              <a:t>materials</a:t>
            </a:r>
            <a:r>
              <a:rPr lang="en-US" sz="2400" dirty="0"/>
              <a:t>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60" y="228601"/>
            <a:ext cx="199983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467600" cy="13716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What’s Wrong with This Picture?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572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26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467600" cy="13716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What’s Wrong with This Picture?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724650" cy="457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4130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467600" cy="13716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What’s Wrong with This Picture?</a:t>
            </a: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1950"/>
            <a:ext cx="6670366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5580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5130" y="609600"/>
            <a:ext cx="8146869" cy="8382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What To Do In An Emergency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153400" cy="4287838"/>
          </a:xfrm>
        </p:spPr>
        <p:txBody>
          <a:bodyPr/>
          <a:lstStyle/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800" dirty="0">
                <a:solidFill>
                  <a:schemeClr val="bg1"/>
                </a:solidFill>
              </a:rPr>
              <a:t>If there is a fire or fire alarm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400" dirty="0">
                <a:solidFill>
                  <a:schemeClr val="bg1"/>
                </a:solidFill>
              </a:rPr>
              <a:t> Quietly get up and push in your chair.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400" dirty="0">
                <a:solidFill>
                  <a:schemeClr val="bg1"/>
                </a:solidFill>
              </a:rPr>
              <a:t> Head to the outside set of doors.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400" dirty="0">
                <a:solidFill>
                  <a:schemeClr val="bg1"/>
                </a:solidFill>
              </a:rPr>
              <a:t> Walk to the stairs and go down to the bottom floor.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400" dirty="0">
                <a:solidFill>
                  <a:schemeClr val="bg1"/>
                </a:solidFill>
              </a:rPr>
              <a:t> Walk to the closest sidewalk and wait for the teacher.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400" dirty="0">
                <a:solidFill>
                  <a:schemeClr val="bg1"/>
                </a:solidFill>
              </a:rPr>
              <a:t> Do not leave the rest of the class so that the teacher can account for every student.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CA" sz="2400" dirty="0">
                <a:solidFill>
                  <a:schemeClr val="bg1"/>
                </a:solidFill>
              </a:rPr>
              <a:t> Please stay off of cell phones to listen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51045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534987"/>
            <a:ext cx="8153400" cy="5029200"/>
          </a:xfrm>
        </p:spPr>
        <p:txBody>
          <a:bodyPr/>
          <a:lstStyle/>
          <a:p>
            <a:pPr algn="ctr" eaLnBrk="1" hangingPunct="1">
              <a:spcBef>
                <a:spcPts val="1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7200" b="1" dirty="0">
                <a:solidFill>
                  <a:srgbClr val="FF0066"/>
                </a:solidFill>
                <a:latin typeface="Comic Sans MS" pitchFamily="64" charset="0"/>
              </a:rPr>
              <a:t>IF YOU’RE NOT SURE ABOUT SOMETHING…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647700" y="5105400"/>
            <a:ext cx="7848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13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5400" b="1">
                <a:solidFill>
                  <a:srgbClr val="FFFF66"/>
                </a:solidFill>
                <a:latin typeface="Comic Sans MS" pitchFamily="66" charset="0"/>
              </a:rPr>
              <a:t>Ask your TEACHER!!!!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329247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5257800"/>
            <a:ext cx="769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CA">
                <a:solidFill>
                  <a:srgbClr val="FFFFFF"/>
                </a:solidFill>
                <a:latin typeface="Comic Sans MS" pitchFamily="66" charset="0"/>
              </a:rPr>
              <a:t>Professor Glickman, the lab practical joker, deftly places a single drop of hydrochloric acid on the back of Professor Bingham's neck.</a:t>
            </a:r>
            <a:br>
              <a:rPr lang="en-CA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>
                <a:solidFill>
                  <a:srgbClr val="FFFFFF"/>
                </a:solidFill>
              </a:rPr>
              <a:t>				              </a:t>
            </a:r>
            <a:r>
              <a:rPr lang="en-CA">
                <a:solidFill>
                  <a:srgbClr val="FFFFFF"/>
                </a:solidFill>
              </a:rPr>
              <a:t>--</a:t>
            </a:r>
            <a:r>
              <a:rPr lang="en-CA" i="1">
                <a:solidFill>
                  <a:srgbClr val="FFFFFF"/>
                </a:solidFill>
                <a:latin typeface="Comic Sans MS" pitchFamily="66" charset="0"/>
              </a:rPr>
              <a:t>Gary Larson, the Far Side</a:t>
            </a:r>
            <a:r>
              <a:rPr lang="en-CA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762000"/>
            <a:ext cx="4032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FFFF00"/>
                </a:solidFill>
                <a:latin typeface="BlarneySCapsSSK"/>
              </a:rPr>
              <a:t>Horseplay</a:t>
            </a:r>
            <a:r>
              <a:rPr lang="en-US" sz="4400">
                <a:solidFill>
                  <a:srgbClr val="FFFF00"/>
                </a:solidFill>
                <a:latin typeface="BlarneySCapsSSK"/>
              </a:rPr>
              <a:t> will be dealt with severely!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839200" cy="6259513"/>
          </a:xfrm>
        </p:spPr>
        <p:txBody>
          <a:bodyPr/>
          <a:lstStyle/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No </a:t>
            </a:r>
            <a:r>
              <a:rPr lang="en-CA" dirty="0">
                <a:solidFill>
                  <a:schemeClr val="bg1"/>
                </a:solidFill>
                <a:latin typeface="Comic Sans MS" pitchFamily="64" charset="0"/>
              </a:rPr>
              <a:t>horseplay</a:t>
            </a: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.  Be aware of others in the lab.</a:t>
            </a:r>
          </a:p>
          <a:p>
            <a:pPr marL="0" indent="0" eaLnBrk="1" hangingPunct="1">
              <a:spcBef>
                <a:spcPts val="700"/>
              </a:spcBef>
              <a:buClr>
                <a:srgbClr val="00CCFF"/>
              </a:buClr>
              <a:buSzPct val="65000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endParaRPr lang="en-CA" dirty="0">
              <a:solidFill>
                <a:srgbClr val="E5FFFF"/>
              </a:solidFill>
              <a:latin typeface="Comic Sans MS" pitchFamily="64" charset="0"/>
            </a:endParaRP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No student should be in the lab or preparation room </a:t>
            </a:r>
            <a:r>
              <a:rPr lang="en-CA" dirty="0">
                <a:solidFill>
                  <a:srgbClr val="C00000"/>
                </a:solidFill>
                <a:latin typeface="Comic Sans MS" pitchFamily="64" charset="0"/>
              </a:rPr>
              <a:t>unsupervised</a:t>
            </a: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. </a:t>
            </a: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No unauthorized </a:t>
            </a:r>
            <a:r>
              <a:rPr lang="en-CA" dirty="0">
                <a:solidFill>
                  <a:schemeClr val="bg1"/>
                </a:solidFill>
                <a:latin typeface="Comic Sans MS" pitchFamily="64" charset="0"/>
              </a:rPr>
              <a:t>experiments.</a:t>
            </a:r>
            <a:endParaRPr lang="en-CA" dirty="0">
              <a:solidFill>
                <a:srgbClr val="E5FFFF"/>
              </a:solidFill>
              <a:latin typeface="Comic Sans MS" pitchFamily="64" charset="0"/>
            </a:endParaRP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Be prepared for your lab.  </a:t>
            </a: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endParaRPr lang="en-CA" dirty="0">
              <a:solidFill>
                <a:srgbClr val="E5FFFF"/>
              </a:solidFill>
              <a:latin typeface="Comic Sans MS" pitchFamily="64" charset="0"/>
            </a:endParaRP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Times New Roman" pitchFamily="16" charset="0"/>
              <a:buNone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  </a:t>
            </a:r>
            <a:r>
              <a:rPr lang="en-CA" u="sng" dirty="0">
                <a:solidFill>
                  <a:schemeClr val="bg1"/>
                </a:solidFill>
                <a:latin typeface="Comic Sans MS" pitchFamily="64" charset="0"/>
              </a:rPr>
              <a:t>READ</a:t>
            </a: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 your </a:t>
            </a:r>
            <a:r>
              <a:rPr lang="en-CA" dirty="0">
                <a:solidFill>
                  <a:srgbClr val="C00000"/>
                </a:solidFill>
                <a:latin typeface="Comic Sans MS" pitchFamily="64" charset="0"/>
              </a:rPr>
              <a:t>procedure</a:t>
            </a:r>
            <a:r>
              <a:rPr lang="en-CA" dirty="0">
                <a:solidFill>
                  <a:srgbClr val="E5FFFF"/>
                </a:solidFill>
                <a:latin typeface="Comic Sans MS" pitchFamily="64" charset="0"/>
              </a:rPr>
              <a:t> for any safety precautions before starting the lab</a:t>
            </a:r>
            <a:r>
              <a:rPr lang="en-CA" sz="3400" dirty="0">
                <a:solidFill>
                  <a:srgbClr val="E5FFFF"/>
                </a:solidFill>
                <a:latin typeface="Comic Sans MS" pitchFamily="64" charset="0"/>
              </a:rPr>
              <a:t>.  </a:t>
            </a: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endParaRPr lang="en-CA" sz="2800" dirty="0">
              <a:solidFill>
                <a:srgbClr val="E5FFFF"/>
              </a:solidFill>
              <a:latin typeface="Comic Sans MS" pitchFamily="64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400" u="sng">
                <a:solidFill>
                  <a:srgbClr val="FFFFFF"/>
                </a:solidFill>
              </a:rPr>
              <a:t>General Safety Precautions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839200" cy="6259513"/>
          </a:xfrm>
        </p:spPr>
        <p:txBody>
          <a:bodyPr/>
          <a:lstStyle/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Do not </a:t>
            </a:r>
            <a:r>
              <a:rPr lang="en-CA" sz="3600" dirty="0">
                <a:solidFill>
                  <a:srgbClr val="C00000"/>
                </a:solidFill>
                <a:latin typeface="Comic Sans MS" pitchFamily="64" charset="0"/>
              </a:rPr>
              <a:t>eat</a:t>
            </a: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, </a:t>
            </a:r>
            <a:r>
              <a:rPr lang="en-CA" sz="3600" dirty="0">
                <a:solidFill>
                  <a:srgbClr val="C00000"/>
                </a:solidFill>
                <a:latin typeface="Comic Sans MS" pitchFamily="64" charset="0"/>
              </a:rPr>
              <a:t>drink</a:t>
            </a: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, or </a:t>
            </a:r>
            <a:r>
              <a:rPr lang="en-CA" sz="3600" dirty="0">
                <a:solidFill>
                  <a:srgbClr val="C00000"/>
                </a:solidFill>
                <a:latin typeface="Comic Sans MS" pitchFamily="64" charset="0"/>
              </a:rPr>
              <a:t>chew gum </a:t>
            </a: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in the lab. </a:t>
            </a: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   Your food may pick up harmful chemicals.</a:t>
            </a: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endParaRPr lang="en-CA" sz="3600" dirty="0">
              <a:solidFill>
                <a:srgbClr val="E5FFFF"/>
              </a:solidFill>
              <a:latin typeface="Comic Sans MS" pitchFamily="64" charset="0"/>
            </a:endParaRP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Never </a:t>
            </a:r>
            <a:r>
              <a:rPr lang="en-CA" sz="3600" dirty="0">
                <a:solidFill>
                  <a:srgbClr val="C00000"/>
                </a:solidFill>
                <a:latin typeface="Comic Sans MS" pitchFamily="64" charset="0"/>
              </a:rPr>
              <a:t>taste</a:t>
            </a: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 (unless directed to) or </a:t>
            </a: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Times New Roman" pitchFamily="16" charset="0"/>
              <a:buNone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   directly </a:t>
            </a:r>
            <a:r>
              <a:rPr lang="en-CA" sz="3600" dirty="0">
                <a:solidFill>
                  <a:srgbClr val="C00000"/>
                </a:solidFill>
                <a:latin typeface="Comic Sans MS" pitchFamily="64" charset="0"/>
              </a:rPr>
              <a:t>inhale</a:t>
            </a:r>
            <a:r>
              <a:rPr lang="en-CA" sz="3600" dirty="0">
                <a:solidFill>
                  <a:srgbClr val="E5FFFF"/>
                </a:solidFill>
                <a:latin typeface="Comic Sans MS" pitchFamily="64" charset="0"/>
              </a:rPr>
              <a:t> chemicals.</a:t>
            </a: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endParaRPr lang="en-CA" sz="2800" dirty="0">
              <a:solidFill>
                <a:srgbClr val="E5FFFF"/>
              </a:solidFill>
              <a:latin typeface="Comic Sans MS" pitchFamily="6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5541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228599"/>
            <a:ext cx="8382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u="sng" dirty="0">
                <a:solidFill>
                  <a:srgbClr val="FFFFFF"/>
                </a:solidFill>
              </a:rPr>
              <a:t>General Safety Precautions (cont.)</a:t>
            </a:r>
          </a:p>
        </p:txBody>
      </p:sp>
    </p:spTree>
    <p:extLst>
      <p:ext uri="{BB962C8B-B14F-4D97-AF65-F5344CB8AC3E}">
        <p14:creationId xmlns:p14="http://schemas.microsoft.com/office/powerpoint/2010/main" val="388183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839200" cy="5562600"/>
          </a:xfrm>
        </p:spPr>
        <p:txBody>
          <a:bodyPr/>
          <a:lstStyle/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Do not </a:t>
            </a:r>
            <a:r>
              <a:rPr lang="en-CA" sz="2800" dirty="0">
                <a:solidFill>
                  <a:srgbClr val="C00000"/>
                </a:solidFill>
                <a:latin typeface="Comic Sans MS" pitchFamily="64" charset="0"/>
              </a:rPr>
              <a:t>sit</a:t>
            </a: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 on the lab benches.</a:t>
            </a:r>
            <a:br>
              <a:rPr lang="en-CA" sz="2800" dirty="0">
                <a:solidFill>
                  <a:srgbClr val="E5FFFF"/>
                </a:solidFill>
                <a:latin typeface="Comic Sans MS" pitchFamily="64" charset="0"/>
              </a:rPr>
            </a:br>
            <a:endParaRPr lang="en-CA" sz="2800" dirty="0">
              <a:solidFill>
                <a:srgbClr val="E5FFFF"/>
              </a:solidFill>
              <a:latin typeface="Comic Sans MS" pitchFamily="64" charset="0"/>
            </a:endParaRP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Please </a:t>
            </a:r>
            <a:r>
              <a:rPr lang="en-CA" sz="2800" dirty="0">
                <a:solidFill>
                  <a:srgbClr val="C00000"/>
                </a:solidFill>
                <a:latin typeface="Comic Sans MS" pitchFamily="64" charset="0"/>
              </a:rPr>
              <a:t>stand</a:t>
            </a: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 while doing labs.</a:t>
            </a:r>
            <a:br>
              <a:rPr lang="en-CA" sz="2800" dirty="0">
                <a:solidFill>
                  <a:srgbClr val="E5FFFF"/>
                </a:solidFill>
                <a:latin typeface="Comic Sans MS" pitchFamily="64" charset="0"/>
              </a:rPr>
            </a:br>
            <a:endParaRPr lang="en-CA" sz="2800" dirty="0">
              <a:solidFill>
                <a:srgbClr val="E5FFFF"/>
              </a:solidFill>
              <a:latin typeface="Comic Sans MS" pitchFamily="64" charset="0"/>
            </a:endParaRP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Keep work area </a:t>
            </a:r>
            <a:r>
              <a:rPr lang="en-CA" sz="2800" dirty="0">
                <a:solidFill>
                  <a:srgbClr val="C00000"/>
                </a:solidFill>
                <a:latin typeface="Comic Sans MS" pitchFamily="64" charset="0"/>
              </a:rPr>
              <a:t>clean</a:t>
            </a: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 and free from clutter when performing experiments.</a:t>
            </a:r>
            <a:br>
              <a:rPr lang="en-CA" sz="2800" dirty="0">
                <a:solidFill>
                  <a:srgbClr val="E5FFFF"/>
                </a:solidFill>
                <a:latin typeface="Comic Sans MS" pitchFamily="64" charset="0"/>
              </a:rPr>
            </a:br>
            <a:endParaRPr lang="en-CA" sz="2800" dirty="0">
              <a:solidFill>
                <a:srgbClr val="E5FFFF"/>
              </a:solidFill>
              <a:latin typeface="Comic Sans MS" pitchFamily="64" charset="0"/>
            </a:endParaRPr>
          </a:p>
          <a:p>
            <a:pPr marL="276225" indent="-2762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276225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</a:tabLst>
              <a:defRPr/>
            </a:pP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Butane lighters, matches, and other flammable materials </a:t>
            </a:r>
            <a:r>
              <a:rPr lang="en-CA" sz="2800" dirty="0">
                <a:solidFill>
                  <a:srgbClr val="C00000"/>
                </a:solidFill>
                <a:latin typeface="Comic Sans MS" pitchFamily="64" charset="0"/>
              </a:rPr>
              <a:t>must not</a:t>
            </a:r>
            <a:r>
              <a:rPr lang="en-CA" sz="2800" dirty="0">
                <a:solidFill>
                  <a:srgbClr val="E5FFFF"/>
                </a:solidFill>
                <a:latin typeface="Comic Sans MS" pitchFamily="64" charset="0"/>
              </a:rPr>
              <a:t> be used by students in class.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81000" y="228599"/>
            <a:ext cx="8382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u="sng" dirty="0">
                <a:solidFill>
                  <a:srgbClr val="FFFFFF"/>
                </a:solidFill>
              </a:rPr>
              <a:t>General Safety Precautions (cont.)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4043363" cy="1435100"/>
          </a:xfrm>
        </p:spPr>
        <p:txBody>
          <a:bodyPr/>
          <a:lstStyle/>
          <a:p>
            <a:pPr algn="l"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Safety Equipment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8001000" cy="4537075"/>
          </a:xfrm>
        </p:spPr>
        <p:txBody>
          <a:bodyPr/>
          <a:lstStyle/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800" dirty="0">
                <a:solidFill>
                  <a:srgbClr val="C00000"/>
                </a:solidFill>
              </a:rPr>
              <a:t>Safety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goggles</a:t>
            </a:r>
            <a:r>
              <a:rPr lang="en-US" sz="2800" dirty="0"/>
              <a:t> must be worn for all experiments.  Contact lenses should not be worn; use prescription glasses with goggles instead.</a:t>
            </a:r>
          </a:p>
          <a:p>
            <a:pPr marL="0" indent="0" eaLnBrk="1" hangingPunct="1">
              <a:spcBef>
                <a:spcPts val="700"/>
              </a:spcBef>
              <a:buClr>
                <a:srgbClr val="00CCFF"/>
              </a:buClr>
              <a:buSzPct val="6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sz="2800" dirty="0"/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800" dirty="0"/>
              <a:t>Know the locations of all </a:t>
            </a:r>
            <a:r>
              <a:rPr lang="en-US" sz="2800" dirty="0">
                <a:solidFill>
                  <a:srgbClr val="C00000"/>
                </a:solidFill>
              </a:rPr>
              <a:t>safety equipment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/>
              <a:t>in the lab: fire extinguishers, eye wash station, first aid kit, fire exits, and fire alarms.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971800" cy="257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27521" y="152400"/>
            <a:ext cx="8001000" cy="4537075"/>
          </a:xfrm>
        </p:spPr>
        <p:txBody>
          <a:bodyPr/>
          <a:lstStyle/>
          <a:p>
            <a:pPr lvl="1" eaLnBrk="1" hangingPunct="1">
              <a:buFont typeface="Times New Roman" pitchFamily="16" charset="0"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endParaRPr lang="en-US" dirty="0"/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US" dirty="0"/>
              <a:t>Sharp Objects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CA" sz="2400" dirty="0"/>
              <a:t> </a:t>
            </a:r>
            <a:r>
              <a:rPr lang="en-CA" dirty="0"/>
              <a:t>When using knifes or other sharp objects always walk with the points facing down. 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CA" dirty="0"/>
              <a:t> Cut away from fingers and body.</a:t>
            </a:r>
          </a:p>
          <a:p>
            <a:pPr marL="400050" lvl="1" indent="0" eaLnBrk="1" hangingPunct="1">
              <a:buClr>
                <a:srgbClr val="00CCFF"/>
              </a:buClr>
              <a:buSzPct val="65000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endParaRPr lang="en-US" dirty="0"/>
          </a:p>
          <a:p>
            <a:pPr marL="339725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CA" dirty="0"/>
              <a:t>Electrical Safety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CA" dirty="0"/>
              <a:t>Do not place a cord where someone can trip over it. 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CA" dirty="0"/>
              <a:t>Never use electricity around water.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CA" dirty="0"/>
              <a:t>Unplug all equipment before leaving the room.</a:t>
            </a:r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endParaRPr lang="en-CA" dirty="0"/>
          </a:p>
          <a:p>
            <a:pPr marL="739775" lvl="1" indent="-339725" eaLnBrk="1" hangingPunct="1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endParaRPr lang="en-CA" sz="2400" dirty="0"/>
          </a:p>
        </p:txBody>
      </p:sp>
      <p:sp>
        <p:nvSpPr>
          <p:cNvPr id="4" name="AutoShape 1"/>
          <p:cNvSpPr>
            <a:spLocks noRot="1" noChangeAspect="1" noChangeArrowheads="1"/>
          </p:cNvSpPr>
          <p:nvPr/>
        </p:nvSpPr>
        <p:spPr bwMode="auto">
          <a:xfrm>
            <a:off x="7173913" y="829468"/>
            <a:ext cx="2428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9pPr>
          </a:lstStyle>
          <a:p>
            <a:endParaRPr lang="en-CA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642"/>
            <a:ext cx="838200" cy="8112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200400"/>
            <a:ext cx="920750" cy="865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28900" y="5147468"/>
            <a:ext cx="56388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9pPr>
          </a:lstStyle>
          <a:p>
            <a:pPr>
              <a:spcBef>
                <a:spcPts val="1250"/>
              </a:spcBef>
              <a:buClr>
                <a:srgbClr val="6E622E"/>
              </a:buClr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dirty="0">
                <a:solidFill>
                  <a:srgbClr val="6E622E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7102475" cy="14351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/>
              <a:t>Safety Equipment </a:t>
            </a:r>
            <a:r>
              <a:rPr lang="en-US" sz="2600"/>
              <a:t>(cont.)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001000" cy="4537075"/>
          </a:xfrm>
        </p:spPr>
        <p:txBody>
          <a:bodyPr/>
          <a:lstStyle/>
          <a:p>
            <a:pPr lvl="1" eaLnBrk="1" hangingPunct="1">
              <a:buFont typeface="Times New Roman" pitchFamily="16" charset="0"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endParaRPr lang="en-US" dirty="0"/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US" sz="2800" dirty="0"/>
              <a:t>Dress appropriately during a lab activity.  Long hair must be </a:t>
            </a:r>
            <a:r>
              <a:rPr lang="en-US" sz="2800" dirty="0">
                <a:solidFill>
                  <a:srgbClr val="C00000"/>
                </a:solidFill>
              </a:rPr>
              <a:t>tied</a:t>
            </a:r>
            <a:r>
              <a:rPr lang="en-US" sz="2800" dirty="0"/>
              <a:t> back, and dangling jewelry and baggy clothing must be secured.  Shoes must completely </a:t>
            </a:r>
            <a:r>
              <a:rPr lang="en-US" sz="2800" dirty="0">
                <a:solidFill>
                  <a:srgbClr val="C00000"/>
                </a:solidFill>
              </a:rPr>
              <a:t>cover</a:t>
            </a:r>
            <a:r>
              <a:rPr lang="en-US" sz="2800" dirty="0"/>
              <a:t> the foot.  No sandals allowed on lab days.</a:t>
            </a:r>
            <a:br>
              <a:rPr lang="en-US" sz="2800" dirty="0"/>
            </a:br>
            <a:endParaRPr lang="en-US" sz="2800" dirty="0"/>
          </a:p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  <a:defRPr/>
            </a:pPr>
            <a:r>
              <a:rPr lang="en-US" sz="2800" dirty="0"/>
              <a:t>Your teacher may require additional safety equipment, which </a:t>
            </a:r>
            <a:r>
              <a:rPr lang="en-US" sz="2800" dirty="0">
                <a:solidFill>
                  <a:schemeClr val="bg1"/>
                </a:solidFill>
              </a:rPr>
              <a:t>must</a:t>
            </a:r>
            <a:r>
              <a:rPr lang="en-US" sz="2800" dirty="0"/>
              <a:t> be worn. Be sure to </a:t>
            </a:r>
            <a:r>
              <a:rPr lang="en-US" sz="2800" dirty="0">
                <a:solidFill>
                  <a:schemeClr val="bg1"/>
                </a:solidFill>
              </a:rPr>
              <a:t>READ</a:t>
            </a:r>
            <a:r>
              <a:rPr lang="en-US" sz="2800" dirty="0"/>
              <a:t> your procedure.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6947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Rules of Lab Safety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74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 - &amp;quot;Safety Equipment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Safety Equipment (cont.)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Handling Chemicals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Handling Chemicals (cont.)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Hazardous Household Product Symbols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Workplace Hazardous Materials Information System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Handling Glassware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Heating Substances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Accidents &amp;amp; Injuries&amp;quot;&quot;/&gt;&lt;property id=&quot;20307&quot; value=&quot;275&quot;/&gt;&lt;/object&gt;&lt;object type=&quot;3&quot; unique_id=&quot;10019&quot;&gt;&lt;property id=&quot;20148&quot; value=&quot;5&quot;/&gt;&lt;property id=&quot;20300&quot; value=&quot;Slide 16 - &amp;quot;Accidents &amp;amp; Injuries (cont.)&amp;quot;&quot;/&gt;&lt;property id=&quot;20307&quot; value=&quot;271&quot;/&gt;&lt;/object&gt;&lt;object type=&quot;3&quot; unique_id=&quot;10020&quot;&gt;&lt;property id=&quot;20148&quot; value=&quot;5&quot;/&gt;&lt;property id=&quot;20300&quot; value=&quot;Slide 17 - &amp;quot;When the lab is done . .&amp;quot;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S Gothic"/>
        <a:cs typeface="MS Gothic"/>
      </a:majorFont>
      <a:minorFont>
        <a:latin typeface="Tahoma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S Gothic"/>
        <a:cs typeface="MS Gothic"/>
      </a:majorFont>
      <a:minorFont>
        <a:latin typeface="Tahoma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856</Words>
  <Application>Microsoft Office PowerPoint</Application>
  <PresentationFormat>On-screen Show (4:3)</PresentationFormat>
  <Paragraphs>130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Microsoft YaHei</vt:lpstr>
      <vt:lpstr>MS Gothic</vt:lpstr>
      <vt:lpstr>Arial</vt:lpstr>
      <vt:lpstr>Arial Unicode MS</vt:lpstr>
      <vt:lpstr>BlarneySCapsSSK</vt:lpstr>
      <vt:lpstr>Comic Sans MS</vt:lpstr>
      <vt:lpstr>Futura XBlk BT</vt:lpstr>
      <vt:lpstr>Lithograph</vt:lpstr>
      <vt:lpstr>Tahoma</vt:lpstr>
      <vt:lpstr>Times New Roman</vt:lpstr>
      <vt:lpstr>Wingdings</vt:lpstr>
      <vt:lpstr>Office Theme</vt:lpstr>
      <vt:lpstr>1_Office Theme</vt:lpstr>
      <vt:lpstr>The Rules of Lab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Equipment</vt:lpstr>
      <vt:lpstr>PowerPoint Presentation</vt:lpstr>
      <vt:lpstr>Safety Equipment (cont.)</vt:lpstr>
      <vt:lpstr>Handling Chemicals</vt:lpstr>
      <vt:lpstr>Handling Chemicals (cont.)</vt:lpstr>
      <vt:lpstr>PowerPoint Presentation</vt:lpstr>
      <vt:lpstr>Hazardous Household Product Symbols</vt:lpstr>
      <vt:lpstr>Workplace Hazardous Materials Information System</vt:lpstr>
      <vt:lpstr>Handling Glassware</vt:lpstr>
      <vt:lpstr>Handling Glassware</vt:lpstr>
      <vt:lpstr>Heating Substances</vt:lpstr>
      <vt:lpstr>Heating Substances</vt:lpstr>
      <vt:lpstr>Accidents &amp; Injuries</vt:lpstr>
      <vt:lpstr>Accidents &amp; Injuries (cont.)</vt:lpstr>
      <vt:lpstr>Accidents &amp; Injuries (cont.)</vt:lpstr>
      <vt:lpstr>When the lab is done . .</vt:lpstr>
      <vt:lpstr>What’s Wrong with This Picture?</vt:lpstr>
      <vt:lpstr>What’s Wrong with This Picture?</vt:lpstr>
      <vt:lpstr>What’s Wrong with This Picture?</vt:lpstr>
      <vt:lpstr>What To Do In An Emergency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Gebauer</dc:creator>
  <cp:lastModifiedBy>Zahid Panchbhaya</cp:lastModifiedBy>
  <cp:revision>158</cp:revision>
  <cp:lastPrinted>1601-01-01T00:00:00Z</cp:lastPrinted>
  <dcterms:created xsi:type="dcterms:W3CDTF">2003-09-06T04:37:08Z</dcterms:created>
  <dcterms:modified xsi:type="dcterms:W3CDTF">2017-02-08T11:32:26Z</dcterms:modified>
</cp:coreProperties>
</file>