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2" r:id="rId3"/>
    <p:sldId id="257" r:id="rId4"/>
    <p:sldId id="259" r:id="rId5"/>
    <p:sldId id="266" r:id="rId6"/>
    <p:sldId id="258" r:id="rId7"/>
    <p:sldId id="263" r:id="rId8"/>
    <p:sldId id="268" r:id="rId9"/>
    <p:sldId id="269" r:id="rId10"/>
    <p:sldId id="264" r:id="rId11"/>
    <p:sldId id="265" r:id="rId12"/>
    <p:sldId id="260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53" autoAdjust="0"/>
  </p:normalViewPr>
  <p:slideViewPr>
    <p:cSldViewPr>
      <p:cViewPr varScale="1">
        <p:scale>
          <a:sx n="66" d="100"/>
          <a:sy n="6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4F8AF-B11F-4FD3-8065-8CAABA9623D5}" type="datetimeFigureOut">
              <a:rPr lang="en-CA" smtClean="0"/>
              <a:t>24/11/2012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DEE85-343B-47F5-8827-9887C63DD6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4378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Unlike individual learning, which can be competitive in nature, students learning cooperatively capitalize on one another’s resources and skills.</a:t>
            </a:r>
            <a:r>
              <a:rPr lang="en-CA" baseline="0" dirty="0" smtClean="0"/>
              <a:t> </a:t>
            </a:r>
            <a:r>
              <a:rPr lang="en-CA" dirty="0" smtClean="0"/>
              <a:t>Furthermore, the teacher's role changes from giving information to facilitating students' learning.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DEE85-343B-47F5-8827-9887C63DD61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833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AB4C-848F-4246-9CEE-689958A22972}" type="datetimeFigureOut">
              <a:rPr lang="en-CA" smtClean="0"/>
              <a:t>24/11/2012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C07-07FA-42C2-A3A3-8864335FB33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AB4C-848F-4246-9CEE-689958A22972}" type="datetimeFigureOut">
              <a:rPr lang="en-CA" smtClean="0"/>
              <a:t>24/11/2012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C07-07FA-42C2-A3A3-8864335FB33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AB4C-848F-4246-9CEE-689958A22972}" type="datetimeFigureOut">
              <a:rPr lang="en-CA" smtClean="0"/>
              <a:t>24/11/2012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C07-07FA-42C2-A3A3-8864335FB336}" type="slidenum">
              <a:rPr lang="en-CA" smtClean="0"/>
              <a:t>‹#›</a:t>
            </a:fld>
            <a:endParaRPr lang="en-C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AB4C-848F-4246-9CEE-689958A22972}" type="datetimeFigureOut">
              <a:rPr lang="en-CA" smtClean="0"/>
              <a:t>24/11/2012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C07-07FA-42C2-A3A3-8864335FB336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AB4C-848F-4246-9CEE-689958A22972}" type="datetimeFigureOut">
              <a:rPr lang="en-CA" smtClean="0"/>
              <a:t>24/11/2012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C07-07FA-42C2-A3A3-8864335FB33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AB4C-848F-4246-9CEE-689958A22972}" type="datetimeFigureOut">
              <a:rPr lang="en-CA" smtClean="0"/>
              <a:t>24/11/2012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C07-07FA-42C2-A3A3-8864335FB336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AB4C-848F-4246-9CEE-689958A22972}" type="datetimeFigureOut">
              <a:rPr lang="en-CA" smtClean="0"/>
              <a:t>24/11/2012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C07-07FA-42C2-A3A3-8864335FB33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AB4C-848F-4246-9CEE-689958A22972}" type="datetimeFigureOut">
              <a:rPr lang="en-CA" smtClean="0"/>
              <a:t>24/11/2012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C07-07FA-42C2-A3A3-8864335FB33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AB4C-848F-4246-9CEE-689958A22972}" type="datetimeFigureOut">
              <a:rPr lang="en-CA" smtClean="0"/>
              <a:t>24/11/2012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C07-07FA-42C2-A3A3-8864335FB33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AB4C-848F-4246-9CEE-689958A22972}" type="datetimeFigureOut">
              <a:rPr lang="en-CA" smtClean="0"/>
              <a:t>24/11/2012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C07-07FA-42C2-A3A3-8864335FB336}" type="slidenum">
              <a:rPr lang="en-CA" smtClean="0"/>
              <a:t>‹#›</a:t>
            </a:fld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2AB4C-848F-4246-9CEE-689958A22972}" type="datetimeFigureOut">
              <a:rPr lang="en-CA" smtClean="0"/>
              <a:t>24/11/2012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DC07-07FA-42C2-A3A3-8864335FB336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F02AB4C-848F-4246-9CEE-689958A22972}" type="datetimeFigureOut">
              <a:rPr lang="en-CA" smtClean="0"/>
              <a:t>24/11/2012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C51DC07-07FA-42C2-A3A3-8864335FB336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EGkrOtzqW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Co-operative Learning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By: Matthew Wannamaker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0866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It helps to keep a sense of community within your classroom</a:t>
            </a:r>
          </a:p>
          <a:p>
            <a:r>
              <a:rPr lang="en-CA" dirty="0" smtClean="0"/>
              <a:t>If some students are struggling, it allows them a better chance of understanding as others in their group may have a different skill set and can help</a:t>
            </a:r>
          </a:p>
          <a:p>
            <a:r>
              <a:rPr lang="en-CA" dirty="0"/>
              <a:t>Observing cooperative learning groups in action allows you to effectively assess students' work and understanding. </a:t>
            </a:r>
            <a:endParaRPr lang="en-CA" dirty="0" smtClean="0"/>
          </a:p>
          <a:p>
            <a:r>
              <a:rPr lang="en-CA" dirty="0" smtClean="0"/>
              <a:t>Cooperative </a:t>
            </a:r>
            <a:r>
              <a:rPr lang="en-CA" dirty="0"/>
              <a:t>learning groups also offer a unique opportunity for feedback from peers and for self-reflection.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Benefits of Cooperative Learning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8592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If you do not have a good sense of community within your classroom the activity may not go as well as you would have hoped</a:t>
            </a:r>
          </a:p>
          <a:p>
            <a:r>
              <a:rPr lang="en-CA" dirty="0" smtClean="0"/>
              <a:t>It creates a problem for you as how you think you want to mark the achievement of the group and the individuals</a:t>
            </a:r>
          </a:p>
          <a:p>
            <a:r>
              <a:rPr lang="en-CA" dirty="0" smtClean="0"/>
              <a:t>Students that do not have the proper social kids will struggle and may not be able to contribute to the group’s achievement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Deficiencies of Cooperative Learning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548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Competition has been shown to be useful up to a certain point and no further, but co-operation, which is the thing we must strive for today, begins where competition leaves off.</a:t>
            </a:r>
          </a:p>
          <a:p>
            <a:pPr marL="0" indent="0">
              <a:buNone/>
            </a:pPr>
            <a:r>
              <a:rPr lang="en-CA" dirty="0" smtClean="0"/>
              <a:t>Franklin D. Roosevelt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Quote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2140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08920"/>
            <a:ext cx="8229600" cy="1756792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Amongst the group, you must put this puzzle together without speaking to each other.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Activity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054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19256" cy="1540768"/>
          </a:xfrm>
        </p:spPr>
        <p:txBody>
          <a:bodyPr/>
          <a:lstStyle/>
          <a:p>
            <a:r>
              <a:rPr lang="en-CA" dirty="0" smtClean="0">
                <a:hlinkClick r:id="rId2"/>
              </a:rPr>
              <a:t>https://www.youtube.com/watch?v=cEGkrOtzqWo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Penguins Cooperating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315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Cooperative learning</a:t>
            </a:r>
            <a:r>
              <a:rPr lang="en-CA" dirty="0" smtClean="0"/>
              <a:t> is an approach to organizing classroom activities into academic and social learning experiences. </a:t>
            </a:r>
          </a:p>
          <a:p>
            <a:r>
              <a:rPr lang="en-CA" dirty="0" smtClean="0"/>
              <a:t>It differs from group work, and it has been described as "structuring positive interdependence.“</a:t>
            </a:r>
          </a:p>
          <a:p>
            <a:r>
              <a:rPr lang="en-CA" dirty="0" smtClean="0"/>
              <a:t>Students must work in groups to complete tasks collectively toward academic goals.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2566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988840"/>
            <a:ext cx="6768752" cy="2880320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Ross and Smyth (1995) describe successful cooperative learning tasks as intellectually demanding, creative, open-ended, and involve higher order thinking tasks.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 (cont.)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480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CA" dirty="0"/>
              <a:t>There is an every increasing need for interdependence in all levels of our </a:t>
            </a:r>
            <a:r>
              <a:rPr lang="en-CA" dirty="0" smtClean="0"/>
              <a:t>society.</a:t>
            </a:r>
          </a:p>
          <a:p>
            <a:r>
              <a:rPr lang="en-CA" dirty="0" smtClean="0"/>
              <a:t>Providing </a:t>
            </a:r>
            <a:r>
              <a:rPr lang="en-CA" dirty="0"/>
              <a:t>students with the tools to effectively work in a collaborative environment should be a </a:t>
            </a:r>
            <a:r>
              <a:rPr lang="en-CA" dirty="0" smtClean="0"/>
              <a:t>priority.</a:t>
            </a:r>
          </a:p>
          <a:p>
            <a:r>
              <a:rPr lang="en-CA" dirty="0" smtClean="0"/>
              <a:t>Cooperative </a:t>
            </a:r>
            <a:r>
              <a:rPr lang="en-CA" dirty="0"/>
              <a:t>Learning is one way of providing students with a well defined framework from which to learn from each other. </a:t>
            </a:r>
            <a:endParaRPr lang="en-CA" dirty="0" smtClean="0"/>
          </a:p>
          <a:p>
            <a:r>
              <a:rPr lang="en-CA" dirty="0" smtClean="0"/>
              <a:t>Students </a:t>
            </a:r>
            <a:r>
              <a:rPr lang="en-CA" dirty="0"/>
              <a:t>work towards fulfilling academic and social skill goals that are clearly stated. </a:t>
            </a:r>
            <a:endParaRPr lang="en-CA" dirty="0" smtClean="0"/>
          </a:p>
          <a:p>
            <a:r>
              <a:rPr lang="en-CA" dirty="0" smtClean="0"/>
              <a:t>It </a:t>
            </a:r>
            <a:r>
              <a:rPr lang="en-CA" dirty="0"/>
              <a:t>is a team approach where the success of the group depends upon everyone pulling his or her weight.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CA" dirty="0" smtClean="0"/>
              <a:t>Purpose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966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dirty="0" smtClean="0">
              <a:latin typeface="Broadway" pitchFamily="82" charset="0"/>
            </a:endParaRPr>
          </a:p>
          <a:p>
            <a:pPr marL="0" indent="0" algn="ctr">
              <a:buNone/>
            </a:pPr>
            <a:endParaRPr lang="en-CA" dirty="0">
              <a:latin typeface="Broadway" pitchFamily="82" charset="0"/>
            </a:endParaRPr>
          </a:p>
          <a:p>
            <a:pPr marL="0" indent="0" algn="ctr">
              <a:buNone/>
            </a:pPr>
            <a:r>
              <a:rPr lang="en-CA" dirty="0" smtClean="0">
                <a:latin typeface="Broadway" pitchFamily="82" charset="0"/>
              </a:rPr>
              <a:t>Everyone succeeds when the group succeeds.</a:t>
            </a:r>
            <a:endParaRPr lang="en-CA" dirty="0">
              <a:latin typeface="Broadway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Main Goal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948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556792"/>
            <a:ext cx="5266928" cy="4525963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/>
            </a:r>
            <a:br>
              <a:rPr lang="en-CA" dirty="0"/>
            </a:br>
            <a:r>
              <a:rPr lang="en-CA" dirty="0"/>
              <a:t>1. Positive Interdependence</a:t>
            </a:r>
            <a:br>
              <a:rPr lang="en-CA" dirty="0"/>
            </a:br>
            <a:r>
              <a:rPr lang="en-CA" dirty="0"/>
              <a:t>2. Face-To-Face Interaction</a:t>
            </a:r>
            <a:br>
              <a:rPr lang="en-CA" dirty="0"/>
            </a:br>
            <a:r>
              <a:rPr lang="en-CA" dirty="0"/>
              <a:t>3. Individual Accountability</a:t>
            </a:r>
            <a:br>
              <a:rPr lang="en-CA" dirty="0"/>
            </a:br>
            <a:r>
              <a:rPr lang="en-CA" dirty="0"/>
              <a:t>4. Social Skills</a:t>
            </a:r>
            <a:br>
              <a:rPr lang="en-CA" dirty="0"/>
            </a:br>
            <a:r>
              <a:rPr lang="en-CA" dirty="0"/>
              <a:t>5. Group Processing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Five Basic Elements of Cooperative Learning</a:t>
            </a:r>
          </a:p>
        </p:txBody>
      </p:sp>
    </p:spTree>
    <p:extLst>
      <p:ext uri="{BB962C8B-B14F-4D97-AF65-F5344CB8AC3E}">
        <p14:creationId xmlns:p14="http://schemas.microsoft.com/office/powerpoint/2010/main" val="333733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492896"/>
            <a:ext cx="8208911" cy="41044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err="1"/>
              <a:t>Slavin</a:t>
            </a:r>
            <a:r>
              <a:rPr lang="en-CA" dirty="0"/>
              <a:t> states the following regarding research on cooperative is learning which corresponds with Brady &amp; </a:t>
            </a:r>
            <a:r>
              <a:rPr lang="en-CA" dirty="0" err="1"/>
              <a:t>Tsay’s</a:t>
            </a:r>
            <a:r>
              <a:rPr lang="en-CA" dirty="0"/>
              <a:t> (2010) findings</a:t>
            </a:r>
            <a:r>
              <a:rPr lang="en-CA" dirty="0" smtClean="0"/>
              <a:t>.</a:t>
            </a:r>
            <a:endParaRPr lang="en-CA" dirty="0"/>
          </a:p>
          <a:p>
            <a:r>
              <a:rPr lang="en-CA" dirty="0"/>
              <a:t>Students demonstrate academic achievement</a:t>
            </a:r>
          </a:p>
          <a:p>
            <a:r>
              <a:rPr lang="en-CA" dirty="0"/>
              <a:t>Cooperative learning methods are usually equally effective for all ability levels.</a:t>
            </a:r>
          </a:p>
          <a:p>
            <a:r>
              <a:rPr lang="en-CA" dirty="0"/>
              <a:t>Cooperative learning is effective for all ethnic groups</a:t>
            </a:r>
          </a:p>
          <a:p>
            <a:r>
              <a:rPr lang="en-CA" dirty="0"/>
              <a:t>Student perceptions of one another are enhanced when given the opportunity to work with one another</a:t>
            </a:r>
          </a:p>
          <a:p>
            <a:r>
              <a:rPr lang="en-CA" dirty="0"/>
              <a:t>Cooperative learning increases self-esteem and self-concept</a:t>
            </a:r>
          </a:p>
          <a:p>
            <a:r>
              <a:rPr lang="en-CA" dirty="0"/>
              <a:t>Ethnic and physically/mentally handicapped barriers are broken down allowing for positive interactions and friendships to occur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Supported research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6424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535086"/>
            <a:ext cx="8280919" cy="43204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dirty="0"/>
              <a:t>Johnson and Johnson (</a:t>
            </a:r>
            <a:r>
              <a:rPr lang="en-CA" dirty="0" smtClean="0"/>
              <a:t>1989)</a:t>
            </a:r>
            <a:r>
              <a:rPr lang="en-CA" baseline="30000" dirty="0"/>
              <a:t> </a:t>
            </a:r>
            <a:r>
              <a:rPr lang="en-CA" dirty="0" smtClean="0"/>
              <a:t>concluded </a:t>
            </a:r>
            <a:r>
              <a:rPr lang="en-CA" dirty="0"/>
              <a:t>cooperative learning results in:</a:t>
            </a:r>
          </a:p>
          <a:p>
            <a:r>
              <a:rPr lang="en-CA" dirty="0"/>
              <a:t>Increased higher level reasoning</a:t>
            </a:r>
          </a:p>
          <a:p>
            <a:r>
              <a:rPr lang="en-CA" dirty="0"/>
              <a:t>Increased generation of new ideas and solutions</a:t>
            </a:r>
          </a:p>
          <a:p>
            <a:r>
              <a:rPr lang="en-CA" dirty="0"/>
              <a:t>Greater transfer of learning between </a:t>
            </a:r>
            <a:r>
              <a:rPr lang="en-CA" dirty="0" smtClean="0"/>
              <a:t>situations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According to </a:t>
            </a:r>
            <a:r>
              <a:rPr lang="en-CA" dirty="0" err="1"/>
              <a:t>Reijo</a:t>
            </a:r>
            <a:r>
              <a:rPr lang="en-CA" dirty="0"/>
              <a:t> </a:t>
            </a:r>
            <a:r>
              <a:rPr lang="en-CA" dirty="0" err="1"/>
              <a:t>Siltala</a:t>
            </a:r>
            <a:r>
              <a:rPr lang="en-CA" dirty="0"/>
              <a:t> cooperative learning is significant in business field</a:t>
            </a:r>
            <a:r>
              <a:rPr lang="en-CA" dirty="0" smtClean="0"/>
              <a:t>.</a:t>
            </a:r>
            <a:endParaRPr lang="en-CA" dirty="0"/>
          </a:p>
          <a:p>
            <a:r>
              <a:rPr lang="en-CA" dirty="0"/>
              <a:t>Cooperative learning can be seen as characteristic for innovation businesses.</a:t>
            </a:r>
          </a:p>
          <a:p>
            <a:r>
              <a:rPr lang="en-CA" dirty="0"/>
              <a:t>The five stage division on cooperative learning creates a useful method of analysing learning in innovation businesses.</a:t>
            </a:r>
          </a:p>
          <a:p>
            <a:r>
              <a:rPr lang="en-CA" dirty="0" err="1"/>
              <a:t>Innovativity</a:t>
            </a:r>
            <a:r>
              <a:rPr lang="en-CA" dirty="0"/>
              <a:t> connected to cooperative learning seems to make the creation of innovations possible.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Supported Research (cont.)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7372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</TotalTime>
  <Words>610</Words>
  <Application>Microsoft Office PowerPoint</Application>
  <PresentationFormat>On-screen Show (4:3)</PresentationFormat>
  <Paragraphs>56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Co-operative Learning</vt:lpstr>
      <vt:lpstr>Penguins Cooperating</vt:lpstr>
      <vt:lpstr>Definition</vt:lpstr>
      <vt:lpstr>Definition (cont.)</vt:lpstr>
      <vt:lpstr>Purpose</vt:lpstr>
      <vt:lpstr>The Main Goal</vt:lpstr>
      <vt:lpstr>Five Basic Elements of Cooperative Learning</vt:lpstr>
      <vt:lpstr>Supported research</vt:lpstr>
      <vt:lpstr>Supported Research (cont.)</vt:lpstr>
      <vt:lpstr>Benefits of Cooperative Learning</vt:lpstr>
      <vt:lpstr>Deficiencies of Cooperative Learning</vt:lpstr>
      <vt:lpstr>Quote</vt:lpstr>
      <vt:lpstr>Activity</vt:lpstr>
    </vt:vector>
  </TitlesOfParts>
  <Company>UOIT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Co-operative Learning</dc:title>
  <dc:creator>mobilef</dc:creator>
  <cp:lastModifiedBy>mobilef</cp:lastModifiedBy>
  <cp:revision>6</cp:revision>
  <dcterms:created xsi:type="dcterms:W3CDTF">2012-11-05T18:30:27Z</dcterms:created>
  <dcterms:modified xsi:type="dcterms:W3CDTF">2012-11-25T00:43:08Z</dcterms:modified>
</cp:coreProperties>
</file>