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66" r:id="rId3"/>
    <p:sldId id="259" r:id="rId4"/>
    <p:sldId id="260" r:id="rId5"/>
    <p:sldId id="268" r:id="rId6"/>
    <p:sldId id="263" r:id="rId7"/>
    <p:sldId id="265" r:id="rId8"/>
    <p:sldId id="261" r:id="rId9"/>
    <p:sldId id="275" r:id="rId10"/>
    <p:sldId id="270" r:id="rId11"/>
    <p:sldId id="267" r:id="rId12"/>
    <p:sldId id="271" r:id="rId13"/>
    <p:sldId id="272" r:id="rId14"/>
    <p:sldId id="274" r:id="rId15"/>
    <p:sldId id="269" r:id="rId16"/>
    <p:sldId id="277" r:id="rId17"/>
    <p:sldId id="273" r:id="rId18"/>
    <p:sldId id="276" r:id="rId19"/>
    <p:sldId id="284" r:id="rId20"/>
    <p:sldId id="280" r:id="rId21"/>
    <p:sldId id="288" r:id="rId22"/>
    <p:sldId id="291" r:id="rId23"/>
    <p:sldId id="278" r:id="rId24"/>
    <p:sldId id="286" r:id="rId25"/>
    <p:sldId id="283" r:id="rId26"/>
    <p:sldId id="287" r:id="rId27"/>
    <p:sldId id="293" r:id="rId28"/>
    <p:sldId id="301" r:id="rId29"/>
    <p:sldId id="294" r:id="rId30"/>
    <p:sldId id="298" r:id="rId31"/>
    <p:sldId id="299" r:id="rId32"/>
    <p:sldId id="295" r:id="rId33"/>
    <p:sldId id="297" r:id="rId34"/>
    <p:sldId id="296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C131E-00A0-4559-8CB0-41E882F766FB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C387-7F8E-4B8B-A48D-382C0B6AB1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07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C387-7F8E-4B8B-A48D-382C0B6AB16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30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79F10AE-2375-4EFF-B99C-F975754BB42C}" type="datetimeFigureOut">
              <a:rPr lang="en-CA" smtClean="0"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C80B2D1-C7F7-4482-B241-0B08270D97DA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ved=0ahUKEwi31I731avJAhVLPT4KHVwsDlIQjRwIBw&amp;url=http%3A%2F%2Fcliparts.co%2Fanimal-clipart-for-teachers&amp;bvm=bv.108194040,d.dmo&amp;psig=AFQjCNF48zrnXAYHb926bndaIKj88iGqwA&amp;ust=1448544225000285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frm=1&amp;source=images&amp;cd=&amp;cad=rja&amp;uact=8&amp;ved=0ahUKEwjG9u_K5anJAhWHbR4KHV0iCgcQjRwIBA&amp;url=http://thebridgehc.org/moments-that-make-us-smile/happy-face/&amp;psig=AFQjCNF1r-u-hqUX-D9sybKmJ_ZfJSXx1w&amp;ust=14484797204731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ved=0ahUKEwj69fTt5qnJAhXKJR4KHZzxC20QjRwIBw&amp;url=http://www.dreamstime.com/illustration/accounting.html&amp;bvm=bv.108194040,d.dmo&amp;psig=AFQjCNFT8xFVsgWxY36JA8QzWa_ygGOUOQ&amp;ust=1448480050923347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://www.google.ca/url?sa=i&amp;rct=j&amp;q=&amp;esrc=s&amp;frm=1&amp;source=images&amp;cd=&amp;cad=rja&amp;uact=8&amp;ved=&amp;url=http://www.clipartpanda.com/categories/school-books-clipart&amp;bvm=bv.108194040,d.dmo&amp;psig=AFQjCNHDJCekWp_6PqnXUC5rQrx8KDFkvw&amp;ust=1448479873299974" TargetMode="External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Accounting%20and%20Finance%20Test%20format%20and%20content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Accounting and Finance Review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Intro to Business BBI2O1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73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8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517905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CA" dirty="0" smtClean="0"/>
              <a:t>Liabilities are listed: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In </a:t>
            </a:r>
            <a:r>
              <a:rPr lang="en-CA" dirty="0"/>
              <a:t>a</a:t>
            </a:r>
            <a:r>
              <a:rPr lang="en-CA" dirty="0" smtClean="0"/>
              <a:t>lphabetical order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By most important suppliers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When they are due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There is no order</a:t>
            </a:r>
          </a:p>
          <a:p>
            <a:pPr marL="633222" indent="-514350">
              <a:buFont typeface="+mj-lt"/>
              <a:buAutoNum type="alphaLcParenR"/>
            </a:pPr>
            <a:endParaRPr lang="en-CA" dirty="0" smtClean="0"/>
          </a:p>
          <a:p>
            <a:pPr marL="633222" indent="-514350">
              <a:buFont typeface="+mj-lt"/>
              <a:buAutoNum type="alphaLcParenR"/>
            </a:pPr>
            <a:endParaRPr lang="en-CA" dirty="0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0537" y="4509120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c) When they are due – </a:t>
            </a:r>
            <a:r>
              <a:rPr lang="en-CA" dirty="0" smtClean="0"/>
              <a:t>accounts payable are typically due within 30 days, bank loan 1 – 5 years and mortgages beyond that.</a:t>
            </a:r>
          </a:p>
          <a:p>
            <a:pPr marL="118872" indent="0">
              <a:buFont typeface="Wingdings 2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48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9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66192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The formula to calculate owner’s equity is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Liabilities – assets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Assets + liabilities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Owner’s equity – assets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Assets - liabilities</a:t>
            </a:r>
          </a:p>
          <a:p>
            <a:pPr marL="633222" indent="-514350">
              <a:buFont typeface="+mj-lt"/>
              <a:buAutoNum type="alphaLcParenR"/>
            </a:pPr>
            <a:endParaRPr lang="en-CA" dirty="0" smtClean="0"/>
          </a:p>
          <a:p>
            <a:pPr marL="633222" indent="-514350">
              <a:buFont typeface="+mj-lt"/>
              <a:buAutoNum type="alphaLcParenR"/>
            </a:pPr>
            <a:endParaRPr lang="en-CA" dirty="0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5536" y="4581128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/>
              <a:t>d</a:t>
            </a:r>
            <a:r>
              <a:rPr lang="en-CA" b="1" dirty="0" smtClean="0"/>
              <a:t>) Assets – liabilities.  </a:t>
            </a:r>
            <a:r>
              <a:rPr lang="en-CA" dirty="0" smtClean="0"/>
              <a:t>Remember that the fundamental accounting equation is</a:t>
            </a:r>
          </a:p>
          <a:p>
            <a:pPr marL="118872" indent="0">
              <a:buFont typeface="Wingdings 2"/>
              <a:buNone/>
            </a:pPr>
            <a:r>
              <a:rPr lang="en-CA" dirty="0" smtClean="0"/>
              <a:t>Assets = Liabilities + Owner’s Equity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14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erri0729.files.wordpress.com/2012/04/funny-cat-pictures-lolcats-my-budget-needs-an-increase-n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" r="554" b="4692"/>
          <a:stretch/>
        </p:blipFill>
        <p:spPr bwMode="auto">
          <a:xfrm>
            <a:off x="1043608" y="836712"/>
            <a:ext cx="7164308" cy="53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10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021961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CA" dirty="0" smtClean="0"/>
              <a:t>Disposal Income is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The compensation that is received from all sources such as salaries, bonuses, etc.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The amount of money that is left over after taxes and personal necessities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The amount of money that households have to spend after taxes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None of the above.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869160"/>
            <a:ext cx="8229600" cy="1077745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/>
              <a:t>c</a:t>
            </a:r>
            <a:r>
              <a:rPr lang="en-CA" b="1" dirty="0" smtClean="0"/>
              <a:t>) The amount of money that households have to spend after taxes.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121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11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02196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CA" dirty="0" smtClean="0"/>
              <a:t>Factors that influence our buying decisions include: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Price and quality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Status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Current trends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All of the above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869160"/>
            <a:ext cx="8229600" cy="107774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/>
              <a:t>d</a:t>
            </a:r>
            <a:r>
              <a:rPr lang="en-CA" b="1" dirty="0" smtClean="0"/>
              <a:t>) All of the above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95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12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A budget helps you to prioritize your spending and manage your money. 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True – </a:t>
            </a:r>
            <a:r>
              <a:rPr lang="en-CA" dirty="0" smtClean="0"/>
              <a:t>a budget is an itemized listing of all revenue or income and expenses for a certain period of time.  It shows where the money is coming from and going.  All businesses use budgets.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51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13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Our tax system is progressive – the more you make the more you pay in income taxes. </a:t>
            </a:r>
          </a:p>
          <a:p>
            <a:pPr marL="118872" indent="0">
              <a:buNone/>
            </a:pPr>
            <a:r>
              <a:rPr lang="en-CA" dirty="0" smtClean="0"/>
              <a:t>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True – </a:t>
            </a:r>
            <a:r>
              <a:rPr lang="en-CA" dirty="0" smtClean="0"/>
              <a:t>a person in Ontario making $40,000 will pay approximately 15% in taxes whereas a person making $100,000 will pay approximately 25% in incomes taxes.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19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0.gstatic.com/images?q=tbn:ANd9GcRQyIgYlA23xIfxkkdrRgrfkgfyiA7dCJw_9KNYB1dV6bp7UZs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1" y="908720"/>
            <a:ext cx="7488832" cy="49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14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en-CA" dirty="0" smtClean="0"/>
              <a:t>The difference between saving and investing is saving is putting money aside that earns a fixed rate of interest and is protected whereas investing earns a higher rate of return but your money is not protected.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True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47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15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Interest is money that is paid of the use of borrowed or loaned money over a period of time.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True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42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38776" r="45356" b="30938"/>
          <a:stretch/>
        </p:blipFill>
        <p:spPr bwMode="auto">
          <a:xfrm>
            <a:off x="467544" y="908720"/>
            <a:ext cx="7983282" cy="514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16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733929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CA" dirty="0" smtClean="0"/>
              <a:t>The following is an example of a simple interest calculation for an investment of 10,000 earning 5% interest per annum over a 2 year period: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b="1" dirty="0" smtClean="0"/>
              <a:t>Year 1 </a:t>
            </a:r>
            <a:r>
              <a:rPr lang="en-CA" dirty="0" smtClean="0"/>
              <a:t>- 1 0,000 x 5% = 500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b="1" dirty="0" smtClean="0"/>
              <a:t>Year 1 </a:t>
            </a:r>
            <a:r>
              <a:rPr lang="en-CA" dirty="0" smtClean="0"/>
              <a:t>total investment 10,000 + 500 = $10,500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b="1" dirty="0" smtClean="0"/>
              <a:t>Year 2 </a:t>
            </a:r>
            <a:r>
              <a:rPr lang="en-CA" dirty="0" smtClean="0"/>
              <a:t>– 10,500 x 5% = 525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b="1" dirty="0" smtClean="0"/>
              <a:t>Year 2 </a:t>
            </a:r>
            <a:r>
              <a:rPr lang="en-CA" dirty="0" smtClean="0"/>
              <a:t>total investment $10,500 + 525 = $11,025</a:t>
            </a:r>
          </a:p>
          <a:p>
            <a:pPr marL="118872" indent="0">
              <a:buNone/>
            </a:pPr>
            <a:r>
              <a:rPr lang="en-CA" dirty="0" smtClean="0"/>
              <a:t>True or False</a:t>
            </a:r>
          </a:p>
          <a:p>
            <a:pPr marL="118872" indent="0">
              <a:buNone/>
            </a:pP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41898" y="479715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False – </a:t>
            </a:r>
            <a:r>
              <a:rPr lang="en-CA" dirty="0" smtClean="0"/>
              <a:t>the above represents a compound interest calculation.  With simple interest - interest is earned on the original investment only.  Compounding allows your investment to grow faster because interest is earned both on the original investment and the interest earned each year.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 17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02196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The date when a bond is repaid is its: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Due date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Face value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Interest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Maturity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869160"/>
            <a:ext cx="8229600" cy="107774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d) Maturity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 18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7199"/>
            <a:ext cx="8229600" cy="3021961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CA" dirty="0" smtClean="0"/>
              <a:t>An individual who invests $200 monthly at an annual interest rate of 5% will have approximately ___________________ at the end of 35 years.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$84,000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$88,200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$176,400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$227,200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869160"/>
            <a:ext cx="8229600" cy="1077745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d) $227,200 </a:t>
            </a:r>
            <a:r>
              <a:rPr lang="en-CA" dirty="0" smtClean="0"/>
              <a:t>–$84,000 is the principal or investment (200 x 12 x 35).  The difference $227,200 – 84,000 is interest earned of $143,200 compounded monthly.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14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19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Stocks are a good investment tool because they appreciate in value and pay dividends.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True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91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20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Don’t put all your eggs in one basket is referred to as diversification.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True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57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 21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021961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CA" dirty="0"/>
              <a:t>An investment vehicle </a:t>
            </a:r>
            <a:r>
              <a:rPr lang="en-CA" dirty="0" smtClean="0"/>
              <a:t>created by the government that </a:t>
            </a:r>
            <a:r>
              <a:rPr lang="en-CA" dirty="0"/>
              <a:t>allows individuals to save for their retirement is </a:t>
            </a:r>
            <a:r>
              <a:rPr lang="en-CA" dirty="0" smtClean="0"/>
              <a:t>a(n):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Mutual fund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Common stock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RRSP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RESP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869160"/>
            <a:ext cx="8229600" cy="107774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/>
              <a:t>c</a:t>
            </a:r>
            <a:r>
              <a:rPr lang="en-CA" b="1" dirty="0" smtClean="0"/>
              <a:t>) RRSP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07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22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A bear market reflects a market where stock prices are increasing.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False – </a:t>
            </a:r>
            <a:r>
              <a:rPr lang="en-CA" dirty="0" smtClean="0"/>
              <a:t>A bull market refers to a market where stock prices are increasing.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9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 23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02196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The Bank of Canada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Helps keep the Canadian economy stable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Controls the money supply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Is owned by the government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All of the above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869160"/>
            <a:ext cx="8229600" cy="107774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/>
              <a:t>d</a:t>
            </a:r>
            <a:r>
              <a:rPr lang="en-CA" b="1" dirty="0" smtClean="0"/>
              <a:t>) All of the above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94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 </a:t>
            </a:r>
            <a:r>
              <a:rPr lang="en-CA" dirty="0" smtClean="0"/>
              <a:t>24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02196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CA" dirty="0" smtClean="0"/>
              <a:t>Which financial institution is a Schedule II Bank?</a:t>
            </a:r>
            <a:endParaRPr lang="en-CA" dirty="0" smtClean="0"/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Canadian Imperial Bank of Commerce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Deutsche Bank</a:t>
            </a:r>
            <a:endParaRPr lang="en-CA" dirty="0" smtClean="0"/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HSBC 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None of the above</a:t>
            </a:r>
            <a:endParaRPr lang="en-CA" dirty="0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869160"/>
            <a:ext cx="8229600" cy="107774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/>
              <a:t>c</a:t>
            </a:r>
            <a:r>
              <a:rPr lang="en-CA" b="1" dirty="0" smtClean="0"/>
              <a:t>) HSBC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60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.amazonaws.com/digitaltrends-uploads-prod/2012/07/Visa-Mastercard-credit-cards-e1387426494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8336"/>
            <a:ext cx="76623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/>
          <a:lstStyle/>
          <a:p>
            <a:pPr marL="118872" indent="0">
              <a:buNone/>
            </a:pPr>
            <a:r>
              <a:rPr lang="en-CA" dirty="0" smtClean="0"/>
              <a:t>Accounting is the process of recording and analyzing the financial or economic activities of a business? 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False</a:t>
            </a:r>
            <a:r>
              <a:rPr lang="en-CA" dirty="0" smtClean="0"/>
              <a:t> - Accounting is the process of recording,  analyzing and interpreting the financial or economic activities of a business.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905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</a:t>
            </a:r>
            <a:r>
              <a:rPr lang="en-CA" dirty="0" smtClean="0"/>
              <a:t>25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Credit cards carry a lower rate of interest than do personal loans.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False – </a:t>
            </a:r>
            <a:r>
              <a:rPr lang="en-CA" dirty="0" smtClean="0"/>
              <a:t>The average credit card interest rate is approximately 20% where the average personal loan rate is approximately 8%.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83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</a:t>
            </a:r>
            <a:r>
              <a:rPr lang="en-CA" dirty="0" smtClean="0"/>
              <a:t>26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A credit card only requires an individual to pay the minimum balance each month. </a:t>
            </a:r>
          </a:p>
          <a:p>
            <a:pPr marL="118872" indent="0">
              <a:buNone/>
            </a:pPr>
            <a:r>
              <a:rPr lang="en-CA" dirty="0" smtClean="0"/>
              <a:t>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True – </a:t>
            </a:r>
            <a:r>
              <a:rPr lang="en-CA" dirty="0" smtClean="0"/>
              <a:t>Paying only the minimum balance is not a good strategy.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39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 </a:t>
            </a:r>
            <a:r>
              <a:rPr lang="en-CA" dirty="0" smtClean="0"/>
              <a:t>27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02196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CA" dirty="0" smtClean="0"/>
              <a:t>An individual’s </a:t>
            </a:r>
            <a:r>
              <a:rPr lang="en-CA" b="1" dirty="0" smtClean="0"/>
              <a:t>capacity</a:t>
            </a:r>
            <a:r>
              <a:rPr lang="en-CA" dirty="0" smtClean="0"/>
              <a:t> to borrow is determined by: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The investments they hold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Whether they have a steady job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If they pay their bills on time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None of the above.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869160"/>
            <a:ext cx="8229600" cy="107774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b) Whether they have a steady job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74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 </a:t>
            </a:r>
            <a:r>
              <a:rPr lang="en-CA" dirty="0" smtClean="0"/>
              <a:t>28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02196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An individual’s </a:t>
            </a:r>
            <a:r>
              <a:rPr lang="en-CA" b="1" dirty="0" smtClean="0"/>
              <a:t>character </a:t>
            </a:r>
            <a:r>
              <a:rPr lang="en-CA" dirty="0" smtClean="0"/>
              <a:t>is demonstrated by: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The investments they hold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Whether they have a steady job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If they pay their bills on time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None of the above.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869160"/>
            <a:ext cx="8229600" cy="107774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/>
              <a:t>c</a:t>
            </a:r>
            <a:r>
              <a:rPr lang="en-CA" b="1" dirty="0" smtClean="0"/>
              <a:t>) If they pay their bills on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59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did you do?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698976" cy="4625609"/>
          </a:xfrm>
        </p:spPr>
        <p:txBody>
          <a:bodyPr>
            <a:normAutofit fontScale="85000" lnSpcReduction="20000"/>
          </a:bodyPr>
          <a:lstStyle/>
          <a:p>
            <a:r>
              <a:rPr lang="en-CA" sz="2800" b="1" dirty="0" smtClean="0"/>
              <a:t>26 </a:t>
            </a:r>
            <a:r>
              <a:rPr lang="en-CA" sz="2800" b="1" dirty="0" smtClean="0"/>
              <a:t>– </a:t>
            </a:r>
            <a:r>
              <a:rPr lang="en-CA" sz="2800" b="1" dirty="0" smtClean="0"/>
              <a:t>28 </a:t>
            </a:r>
            <a:r>
              <a:rPr lang="en-CA" sz="2800" dirty="0" smtClean="0"/>
              <a:t>questions correct – Amazing!  You are well on your way to ace the test.</a:t>
            </a:r>
            <a:endParaRPr lang="en-US" sz="2800" dirty="0"/>
          </a:p>
          <a:p>
            <a:endParaRPr lang="en-CA" sz="2800" dirty="0" smtClean="0"/>
          </a:p>
          <a:p>
            <a:r>
              <a:rPr lang="en-CA" sz="2800" b="1" dirty="0" smtClean="0"/>
              <a:t>21 </a:t>
            </a:r>
            <a:r>
              <a:rPr lang="en-CA" sz="2800" b="1" dirty="0" smtClean="0"/>
              <a:t>– </a:t>
            </a:r>
            <a:r>
              <a:rPr lang="en-CA" sz="2800" b="1" dirty="0" smtClean="0"/>
              <a:t>25 </a:t>
            </a:r>
            <a:r>
              <a:rPr lang="en-CA" sz="2800" dirty="0" smtClean="0"/>
              <a:t>questions correct – Very good!  Be sure to focus additional review on the areas that you struggled with.</a:t>
            </a:r>
          </a:p>
          <a:p>
            <a:pPr marL="118872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16 </a:t>
            </a:r>
            <a:r>
              <a:rPr lang="en-CA" sz="2800" b="1" dirty="0" smtClean="0"/>
              <a:t>– </a:t>
            </a:r>
            <a:r>
              <a:rPr lang="en-CA" sz="2800" b="1" dirty="0" smtClean="0"/>
              <a:t>20</a:t>
            </a:r>
            <a:r>
              <a:rPr lang="en-CA" sz="2800" b="1" dirty="0" smtClean="0"/>
              <a:t> </a:t>
            </a:r>
            <a:r>
              <a:rPr lang="en-CA" sz="2800" dirty="0" smtClean="0"/>
              <a:t>questions correct – </a:t>
            </a:r>
            <a:r>
              <a:rPr lang="en-CA" sz="2800" dirty="0"/>
              <a:t>R</a:t>
            </a:r>
            <a:r>
              <a:rPr lang="en-CA" sz="2800" dirty="0" smtClean="0"/>
              <a:t>eview </a:t>
            </a:r>
            <a:r>
              <a:rPr lang="en-CA" sz="2800" dirty="0"/>
              <a:t>all the PowerPoints and your lesson notes</a:t>
            </a:r>
            <a:r>
              <a:rPr lang="en-CA" sz="2800" dirty="0" smtClean="0"/>
              <a:t>.</a:t>
            </a:r>
          </a:p>
          <a:p>
            <a:pPr marL="118872" indent="0">
              <a:buNone/>
            </a:pPr>
            <a:endParaRPr lang="en-CA" sz="2800" dirty="0"/>
          </a:p>
          <a:p>
            <a:r>
              <a:rPr lang="en-CA" sz="2800" b="1" dirty="0" smtClean="0"/>
              <a:t>Less than </a:t>
            </a:r>
            <a:r>
              <a:rPr lang="en-CA" sz="2800" b="1" dirty="0" smtClean="0"/>
              <a:t>15 </a:t>
            </a:r>
            <a:r>
              <a:rPr lang="en-CA" sz="2800" dirty="0" smtClean="0"/>
              <a:t>questions correct :( – Carefully review all the PowerPoints and your lesson notes and see your teacher for extra help.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https://encrypted-tbn0.gstatic.com/images?q=tbn:ANd9GcTXhT5hDg_KJb-AS2zdDStrAqvbWc5uClLHiCuYst2SyCQO9j_-CmG9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22" y="1643387"/>
            <a:ext cx="786143" cy="8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literacy-centers-clipart-9T4bejqTE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47" y="3789040"/>
            <a:ext cx="107240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jpeg;base64,/9j/4AAQSkZJRgABAQAAAQABAAD/2wCEAAkGBxQTEhUUExQVFBUWFxcZFxYYGRgbFxYeHRoYGBkcHB0aHCghGBslHBQcITEiJSkrLi4uGB81ODMuNygtLisBCgoKDg0OGxAQGywmICQ2Ly83LC8sLCwtLzQsLCwsNCw0LCw0Ly80LywsLCwsLCw0LC8vLCwsLCwsNCwuLCwsLP/AABEIAMUBAAMBIgACEQEDEQH/xAAcAAEAAgMBAQEAAAAAAAAAAAAABQYBAwQCBwj/xABCEAACAQIEAwUFBgQEBAcAAAABAgMAEQQSITEFQVEGEyJhcTJCUoGRFCOSobHiM2LR8FNyosEHJILhFRclY5PC8f/EABkBAQADAQEAAAAAAAAAAAAAAAABAgMEBf/EAC0RAAIBAwIEBAcAAwAAAAAAAAABAgMRIRIxQVFh8ARxkcETIjKBobHRFOHx/9oADAMBAAIRAxEAPwD7jSlKAUpSgFKUoBSlKAUpSgFKUoBSlKAUrxLIFBLEKBuSbAfM1UOO9uUUPHhbSTK1spIANjZiLm5tbQ2satGDlsQ2kW2fEols7Kt9BmIF/rVV4/2nZZDHCwGXdrA3PQXuLVRO03HmxphWQNhpY84W6MA5fJ7wJHuD6154LFMmLGGxBzWBJ56ZCws1rnb9a6qVFRzIylNvY+gcK7STOcpRH6kErb13BP0q0QShlBHOvkkeJYwwRIEJxJdmVi4zIugAaNlKnc3vX1ThJPdLcAG1jYkjTTc6n51SvCKykTTk3uddKUrmNRSlKAUpSgFKUoBSlKAUpSgFKUoBSlYNACaA15Va90ApSlAKUpQClYJqP4vxmPDKDIbXvlGlzbU7m2gqUr4QJGq9x7tXHB3iJ97OgH3QIB1sbEnY5Wzf/tVDtF27xMc5McTthrLlZApbVRmzDX3r63GlqqeKwx4nNJPh5A0pCsyMCpGVQosf+kD/AHrohQz8xnKfIn8X2rE72mdo25RyAoB/lvofUE12/wDg6yLmmCLGBclwNB1F9vWqjwKVpsLjVkJYpAxTOLlDZrnXW+lSOB4vLiMJje8a+WOIKoFlQXbbzNhcnpXVqsrJGLN8hj+zv3RLR/boVQkkkDLHcAtrbNmNvOp7iMAedcSm8a4iJ+oIVyv53/EKqXCR/wAkg646L9Fq49nuDzjE4tJIj3E7mRXuMpvZWGhuCVty92qOVtyUr7EFwfhJxEeClVnXJAUOViLEkg6D3txevrOCiyRqp5Cq1w/hEWDJw+ChfN7RaRpWjS/w5yRy2X/tWh4pwfvFxaS/4kRSRG9V2C+tj6Vx1a+pJJHZS8NxbRdKVW+Gcf7pMuNlRZRYnQghSNCwFwlyDuansLiUkUNGyup5qbj8qyTTJnTlDf14G6lKVJmKUrF6AzSsA1mgFKUoBSlKAUpSgBNeRrS1eqAUpSgFKUoBWmXFIpAZ1UnYFgCfS+9RnarjP2WDMLZ2OVL9Tc3+QBP0r5x9tzkljmJ3J1Jroo0Nau2UnPSXLt5x2bDCIxLmR84crbOCMpUi+hGpuPSqlxjjS49YomYJKrlkVgA7XRkykA28RbYdNq6G4AMVGO9ZljBJUhiCDsSNbCqpjuzbYDHYVg5kikmSzN7QIZbq1tDcG4PPXTTXZUlHDyZudyN4WJsLjEw7OQBLGrqDdCGK338m3q48LkWLiuO0sohV7AcgkRNh8zVd7VQleKM3/uQt/pj/AKVYyn/q2JA3fCkfO0Y/2q9mUZsxfDBGcbLHYxYjCu4I2DWJa3rmDfM1H9hOFmaPFQghTIsQBIuB/EO1xU//AMOMDiViGHxMLoIrZS1ipT4cykqba6X2I6VdeG8PwkLsYViRmtmCkcr+6DYHxHYc6ynWS2LRhzKpwvsumGiK4xlIWXvECM1yVC2Ow00N76VZIOKykBkiSSO3so47xR5g6GpHD8ORSzauzE6vqQOg02qDPCws87NCREFLrk94hUuAFN8xs2ltb86prjL6u/saaWtia4XxBJ1zLmFjqGBBHyNbsfhjJGyB2jLAjOtsy+YvVRj4w+TPFZYbX+6yOy/5lY5m+VSnAeOloy07A+IhGCkGTU+5uDa1+hNvOqzoNbehMZkPjezcsIDCWNQCA8oaSJgL7kZyrb7bmts/dxCGDDszLmzymLVmtawGXa9tuWlWJOK4eVu5YjMw/huPaHodDXdBhkQWRFQdFAA/KuaVJrodsfFt/Vnv2IHH8fkjGd0SNQL5GYGZx/KoICn1NYi7YRXXOjor6K4yum17EoTlNhsa7uJ8AjmkEuaSOQC2dGsSNdCCCp3PK+tRCdl2iaSVQk76d2pVY+e75dHI5bVD1ItF0JL5lZ993ZYcbxGOIqrHxObKoBJPyHKuo1R8MqNmOLhxRxBJvYN6DIyGxHmD/SunhuPmgiELZpZ2P3auQWRbaFzp62/SmvmRLwyt8rz+H5dFzLeK9VWcDxyOIZHkkxElyWKKWA6hbe6PKpnhXFYsQuaFw4Bsbbg7EEcjcEfI1ZSTMalGUN1jmdtKUqTIUpWDQGaUpQClKUApURx/jyYZRfxO3sr/ALnoKrSdr573tGR8Nj+t61hRnNXRVzSLN2l4yMLFn3ZjlQdT5+QGtUBuMyu2cyPm6hiLegG1cfbfic2JaI5DljVvZ1sSRe4GuyjWoThMxkkRBu7AD5nf0FddGmoLKyZTld4LRxHCYjGqt5CQhNi21zbe3pVffh8sWISCXQuVCsDcEE2uPTpyqR7bcdniHc4IOjQ5C7hVYEEXy6g9QSaq2D7XS4nHYZ5rKFkRQo9lblQx9Sdfp0qdaTssFbN5JH/iXM8k4gUkRQqtkGxYgG562BAHTXrXRj52PCcJI5JaHEJY87IzqP8AT+lT3H+BGWdm5NltzNwAtvyqZTsLFiMLHBLmCxtnBRirB/Fcgjf2yKipaC1CObIj+KcEWacOf5dvKrJhuyCfaRimds5TKyaZeVrHcba7/KtGAwTRkwYcSM0dlbETj2RbTJ4Rn097X51zYnDMsmXCzzPNcGQgr3Ztf2rjfXr/AErmreKviKK6tG6v3w5nRhcamLnlSaTIsbFRATlJIJ1br19CCNN+/GcEwcoMQEYkKnLlchx0N1N9KjsRIJMSkOLwsTuQAJUYFh62AZRzttauji/CFyBME0KSBvEpazuLEFQ2rKflY7aXvXGSuLsn57+R64VxqLCx9zisQnexmzWLMFvYqCcosSCDY7XFWPDYlJFzIwZTzBuKoDYPErMscceIgZxreRZIGAve5ym3WxbnoDXuPG/ZcMDg7vGG++lVL93YDKVT/DtfXlbWw1BSawIVHHDWF3x3Ls3DISxbu0zHUmwBPmbbmo7E8LlXEGaJkYEAd24PgsAPARy026k662rg7P8AGMQ0gDss+HZcwxAXJkIBJVxchSLDnY5gQa6E7UI84jQoIx7Tu2XN/lH9a1Vaxp8SFrs5u0Urp3UkyoCHskihrRXt7RvY3IFri1162FRmL4liEH8Ry/utG4ljbyKAZ19bC3nV9IBHIg/MGuYcOjAORVjJBsyqoK+Y0tet41klZou4nC/FXyrGBfEMuotoh6trp1teuvhGL7xNXDsujEAgX8rjUVpj4eYYX7rxylW8RsC7WNtSbDXzqP4XhJo4LEiBACzMdXtzvyFgPyo1CSdsDKLJXH/4ZFeRggDSizsNCwtbfl8qrrcVMdjEzd0b55ZFdteRFtAPWxrr4H2geWTu2VGBF1ljYlW3voQCCMuvqN6iVCSySqhGN2MkUZVMMo92Rw0c6jld4rZ/yHlXNioXwKGMyMrz6/aWF41IP8MlQDc/EdfFcXsRVsbjC98IlAPxNmAA9OtSTKCLHUHlyNYSpaTqXipPDyu+/wB3PnPC8dijKqRyN3l/EryCWCQWY3RgMym4569Qtwa+j1z4fAxISUjRCdyqgH8hXRURVitaqqjTSFKUqxiKUpQGibGRoQrOqsdgSATXDiOPRIbXJPlXxx+0D965fxqXY6+1uefP51ZOBzGf+GbgWzZtMv8AduVdP+PjDMvicyB7Sce77FyvrYMVUdFXwj9CfnXTwG88gRT5k9ANz/t86pvaZXw+MmRrjxll81Y5lI8tbeoNXb/he2YTuPaAQD/Uf1A+ldMHZWM5cyZ4l2qwuDKpuM+RyhBMfLM3MgHfmKqeA49DiOLxvCuWMsRfbOcjjPb3b6aeV9zUREgW6yxK4Y3LbSX65ufzr1j+y0+F7jGYRJJwWRxEqEyJpnBOXcaAEW571VuSyyUkWLtNwqQ4qSRLgnKbjT3QP9q34jsO2Lw0ZTJFirhmlKHUeKykLbkRqelWvgkgxiq/czRt7yzRSRleZBLABvkTU+MWkBMMf3k2hKjlfYt0GmnpWfiK9ONPcmnCTZwcG4fNFEDjZIiQLFkDDN8jsfS/yqb4dxKGQWjYaaW56b+tQfEMHiw6ylExAA1jvZl/yg2Vh8wdPepiOH4eaPv3R8JIfeXwOSOqkWc/5lO1ebKvUk7vC6/3gdChFbFokQEEEXBBBHkajZeFmODusIVhOliQW056k3vbYm9q08JxEmZVLL3WQZC5PfOdc1wdrHa1xapqrxkpK5EooonEM+ElyDPGjC7Yox97nJ3BPua+7oTvc8oSHBCS0ESQzDXJLEJI3Qg+dgFHS5HK3Kvq1ReN4FG6yBLwNKQXeIKGYjrcEG/PreodPkc0qHLv2/BEwcXkjRYIQcTIntvqVGp0B59L+XyriwOFws2IdBHPhJrnMqkqrEjMTbVdQbkga663qfxcTYaELhYc5JA3Xw399rkZv75Cq9HiDDO8YHfYsjxuXC5My3ATN5c/K3lUO63KyvGyl/r+3JM9nWLd0CqYUWaysTJI3PPcWA0FrH5CuTi8MWIY4SCGMlCveOVH3VrMLHe+m/61BT4meIANJjYsQBcGQo8MlviKgDX+U6X25VccJxxY4UOKYJIRqtvFa5ykqNrjWox5BODutv5y6Epw7CCKJIwSQotc866a4OG8Zgnv3UisRuOY+RrvrVWtg6Y2t8uwrBFZpUliFbs3GoYQNJhyQbd23hU8iFNwAOgsK48RgJoICIk72Rs2d1IVrakBQzaX9d/ys1K0VWSK6UVHDTYRocrRsXtZlIdXvb5FT9DWzh2Ikw2HWNizSGwQNq1rAZiPM8uZq02riThiCYzXYseRN1XlcaXBt51p8VP6l+SNLWxwYLEphwe9kLSNqw1a3l61IYDi0M1xG6sRuOY+VVSThUsbsJUldcxKTwMcwBJPiTXxW3uCNL3F7VjC4NxiBiJGGRAAZnGSQjMCqm1xIcxsNrZj1sbuEJLVfvlYqpNYLzSqbP2jm70oxWEknus6nu5Rc5SrgEm43A1HMVM9nuLvOGEkZjdb35qbMVBU81Nrg9Dy2rGVJpXLqSbsY4/i5YwCmg5moyLtNIo8ShtPQ1Z8Vhw6lW2NfO+Op3GdXIFgbX56G1ZosfN6vXYgNFhMRLkJtmYA6ZsqZh8qp3DowZEB2vX0Hs5D3mDlDAMZHlDBtgLBcvloPzrvOdkZ2u4MnEsIk0QImVcyX9o/FE3nfbzHQmqv/wAIuKquIlhY2MiiwOhzITpY63szfhq7yYrC8OCRNLlMjgKCb7jp7oHWs/8Al7g8XM0zI6SZg5kjkdNeuhsG53FutRJtLUvuEr4Nk3ZxGJ0GUknz11tVv4fg0ijBksuwAJsABsK6OGcJSFQAzyEe87Fj+f61G8a4bOZhKgSZLAd05yletjswPQ2seZ2HN4nxMpQtFGlOnZ3Ztm4xLdhBB3oTazx+MWvoCwtzGvSungnFUxAzhCrAAEMNRflqL7jbyqqxYNHZpO6+yiNisli4F9rZL5WJuCCBrca11cUxfcLD3YdMPLYGQaMXvYKx9249k7E3G5F/MVWabfBd4W+DeyLbjpXWNmjTvHA0S4GbyudPraq2mJXvT34eSZbfdhTlS+otfRh5i433tThrTRzgiR5cM6Zg72svtBlJGxFltoOY1qXj49hy+XvBm6G4/Xl51pJxnbU7fp9epCwQkeJkmxRaOOzxi2V7i1huf/k/u1d44m8T/fSK5/w41uQfXS3prW08IeMYl4XLSSqxjD2ARjmNgwF8pJG97eewqyiEgCQYnDYlSbEaHrbKxySDzF+dmF6zlGUM33vnh+CVZlu4d2hhmcxglZBujCza3tp52PrY1LVRsL3yyJLiMsjBQIyAVkcXNgykHIATe+Zr30qX4hicakbTKsRyKWMd7MQBcgGxGa3Uj5VpCs3hq5DRYqj+J8FgnsZY1ZgLBtQ4HQMtiB5XqPg4lNiMojHd2sXfQ/IXqerWFRVNtiso8GVEcHgwk4Yl3Eh+6RvF3RFszXY3ZRmFgdRr5Wj+B8RGGZjjoZFnJ/iZS6Nyuj7EE6jnYgEDarnxHh0c65JVzC9wbkMp6qwIKnzBqNXstETcvKy/AWGX8hf86OPI55UmswSK/ikjnmfFZTDEFVGYaPLYsQABoWOYi/IV24btZJKSuHjiYJ4crSjObaWuWHi02NTPaDgIngEUbd0UIaMgXUEAizLcXUhiDrzvuKrmN4NiJVCzYOJ5FAVZ45ArADbxBkcjTYi3kahprJSUJxdyxdnO0AxQYFGikQkOjbgglW+hHptYkG9TINUTDRNhQYYnaXEyWDHwnuxvlBCgE63uRoN+tbeI8JlwsBkjxRSU2OS10dvh3v18XztyqVJl41ZLDV7bl3pVTTtY0UIknhlKD2pgvgA5MbDQdToKseCxqyoHS5B66EeVWUkzWFSMtjdmNegKAVmrFxWnF4ZJUaORQyMLMp2IrdSgK3N2XJjaISl4WFjHKA/0bfTkd/OpnhmCESZQb63J/v0rrpV3Uk1ZkKKRrlJ5VT+3XZo4yMMlu+j1W5sGHNSeXUHr61dK1tEDVUSfneaF4nKSK0brurCxHQ+Y6EaGvpnY5zJh4rqCzl+Vr2Zhc/hq1cY7PQYlMsyhrey2zL5qw1H+/OtGC4IcLhsmHtJIgIQymwNyTrlGh1PL6V0KsrZ3M9GTzxTDYdI/+ayup9xgGDeQU71DYLFfbCIY3TDwAWCKRmYDSw5HbbYedcPDeIxjEn7esgl5BxoPPKNGXzW61s7Tx4WSRGwv8Zm8fdghXFiPENi97WYa6WvSMbP34HZGCTx6m4z4nh8qRlxPE1yvJgAQLFfdbxaFdDY6Cr5VIWKHClQA2IxZA8JOYI1udhyOw1P61aMBNIsObElFYXJI0AHnc71SorpPtlJrCfbN3EcCk8bRyC6tbYkEEEEEEagggEHyqEXs5IF7s4lniuPCyDNobi5BC766KPSrBh51dQyMGU7Eag1srmnTjLdGd2ikw4lMRFLh+8GHKEZc3tI6tezgnUG2o0uG0toa0YNPtEBjmyRPCcyy2DhSrFdDoWVtxqCQflVwxvCYJWDSRIzAWDW8QHTMNbeVQnajAOixmCPNEhbvI0HjN8uVwN3tYgga+LS9rVzzpSWVm1/TkWTRtw/GmyhIIjLkUC5ZQTbTYny612cC46uIzLkaN0JDI24INiPzHkQQQSDVXmTDykPhkmw817kRjwk880Ztc+YCt51Iwq0AbvCJMTJdfAWsAdiT7QYgA23HU71WNSUct4/Hpa9/UNHR2kwjCdJ4pY1kChTHITlYAsQQQCVPjIOhB02tekAxWJLJMvcqp8Vtn6FT7wP5c64YcA2GeJ5HUjL/AAyC0pI55ibHfW+x1uamML2nhaTumzRvvZxbTa+utrnfbzompN68X4X/AH2htsTGHgVFCqLAVspSuxJJWRQxasilKkClKUBzR4CJZGlWNBIwAZwAGYDa551E4rgby4nvJnVoQBkQAgjqDyIvrfntap+lQ0mVlBSVmVnj2PMkn2OK17DONvCf/pbc+VqisdxpsOphgzFYyRJIqF2vezGwByqDpc/Wr1l1vz61VuIdnJknbE4OQKzm8kUl8jHQEqQDkJtqCCCddDcmkovdGVSnJ5T/AOdCIHaSdFWaOeLFRFlV0tlkXMwXMBrnAJF7HQXOtrVdcPxFGiWUkIpF/ERp1F+eoqo4ns3LiJM8sMWHb35YmyuR1JUkORyzgjyrbk+1SJBESIIgLN6aZz1J5fM9aqm0ZxlKHsupc0cEAggg6gjUGvVUjtBwp8KqS4fESBs6gxuQVZb+K2VQQQNdbg2tbW9TEnaHucNFLMjkyEL4FJFyTlLW9kEc9taupZszZVM2ljiT9Kg+z3GGnL5u7FtlF83mTc6jUcqnKsmmrovCamroUpSpLClKUBzY7ARTDLLGkgBuAwBseovsfMVB9oMJ9mw7NhIbNcBii3kVNcxXmeWg1tcjarLSpTsSnYoXZ7tBg4Y7jM81vHoCb9L30HrrWeIYhpbS4smOLeOBfafz9P5j8t6t+J4TDJKsroC6CwOu3mNmtyvtyqoccmeDHmbERM8AsY2UXUAILg8lYNmNmsDcEHe20Zpu/E2jNN34nfFPjmQHDwRRRgeBGNiR8/6CtOC7aM8I+6P2hjYJY2HmRc63uLAnbetk3aWTE/d4RGBYau1hlHXnb1PyFcPDiY3MWEUSzbPMfZXrlHIeZ389KlRvuu+pOm+676lu4LHMI/v2DOTfQAZfLTQ131SOKz8QwoWV5UkQsqsotcZtAbZBcXtexBF71ZOC8ZTEA5QwK2vcaXI5HnWUovcylF7knVVj4ZiMMZpQVnsjtHYfeudSFI2zeYOvQVaqVlKCla/Arco0zpjIVkE6riIy+RmFlYG2aNx0JUX95SB0IPTw3CHGxxmbPG8ViD4WNnAzxsSCD7IFxY7VP4ngeHkfO0S5zuwurHpcrbN867YIVQZVAUdBWCovUrvG3n5k6jZSlK6SopSlAKUpQClKUApSlACK5cBw6KEMIo1jDNmIUWBPW3KuqlAVnG8Jmmxd5QvcAeEhtbC11K2uCTzF9By0rg41jRPifs4dUWJgrXIGUlQ1yOXhIt6+dXWo3iXAcPO6vJGC62s4JVrA3sSpBZf5TcVSULp2MZ0rp2492NmB4RDExeONEdlCswABYDa55nzrupSrmqVthSlKEilKUApWM1BQGawRWaUBUcLio2bEYTCRpFdZlEg0AkF1Jy9Ax2HSorgnG3wIaLEYaRGZvaAJVjbYOBlZdCdwRfUCp7jPZFZJDNDIYJSbsQLo52zEXBDWFsyked684bsqzMGxM7TW2XxAfUsTb0tWylG2TaLjbJGYrEyYwGSU9zhozc21LHaw+JuXQXrkj7QlmEEDx4ZB11YA7MxsTrbfTnrU724wEhw8fcJmWNwXjQalMrL4RzKkg25gG2tgYU8XwE+HSOaM5ohlBSwdCNCVa4ZDfcG3O96tFprC+xaLTWF9jfNxXF4OaMTOs8UiswZf5SuYai4NnBGpBsdquuIxaILu6roTqRsN9OdUHg/BDZZZZs2FXxAuCsg2upAGRrn31tfbLfWtmIwj8QxDSRjuwEyZ2uQLXK3UEBmudgdBz6w4p+5Din7lu4VxlMQWEYey7sRZf1351Ig1TcBxA4ZBhW+8kLMCYNMl9PCSLs/PXa9rm1TXZzgwwysplMrtqWNgSLnLdRpfXU8zyG1UlFIpKKRM0pSszMUrBNC1AZpSlAKUpQClKUApSlAKUpQClKUApSlAKwTQmsAUAVa9UpQClKUApSlAeSa0Pg4y2Zo0LfEVBP1IvW8ilqApPbgz96gKO2HsuUoCbMSQQwAJU2tZiLa/Xq4nxfu0XDYZcrkAEDUoTuoI3fqeX6W6oyPgsUbySwoqzODqb5c2uuW9luTqRYmtFNWSa2NFNWSa2K8iJgEzNZ8S40HJAf735+lacJwXGMe/R1SQ3IMhNzcc7Kcot5fKpDgHAZC5mxYHeX9nMGBI9643XoLDlcDaurtNx7uR3cZvIR+AdfXoP7Omp3tHLZpqbdo5bOLsj2jlmcxTrZwXU7XDIxVhpow8JIYWq21RsGRgl7yQZp5B4UPuKebHqf8At1rpWbiMgzqFUHUKci36WDKT9SKrKF8orOCeVsW5qyoqq9ne10cqt333bKxU3BBurFGUjWzKykHlzq1Kbi41BrNxa3M5Ra3M0pSqlRSlKAV5vXqvNAAa9V5Ar1QClKUApSlAKUpQGAKzSlAKUpQClKUApSlAKUpQClKUAqtrwaDDztPLMSHa6LIQQjHex3Ycxe+XXXa1kqp9vOGTSCKWEGQR5xJEPaZWy+JRzZSu3ME21ABtB53LQedyJbFoeJyifQI6kA7FCimNh1TNcX2up6GrjjuLxRJnLq3whSCW9P61T24tgsXEonjPeRCyvHdXS1rgEEMmwuh001rm7P8AAzNI1i/d5rksQco5KCALn+voK20XXzYsb6Lr5sWO/s5wbv5GmcWQuzkcnZiSR/luf9qvYFa4IVRQqiygWAHKtlZTlqZjOep9BSlKoUFKUoBSlKAUpSgFKUoBWCKzSgIXjHEJYSgBVs1/dPK38381cUvGp1Fyqi2h0vbyNn0+db+08+STDuQSAWv/AKPz/pUNiMcmQqDmuABa4AFrcwLXNjYX1Xc14vivESjUmtdrbLHJe5RvJZUxxshZwMyqdENvFcge1ucpA8/UCh4itj9+hsNbKTbS/JtNxXG3e2hywJIO6S+YAH2WuMxPht4dMpvmNBiZtR9hX2TfxrY2Oi+zz/vrXsQbcU2XO08QH+Mt7XtkN/18j+R9X28XI70AhipGQ7gkW3+nX51Hu8t9MDHoOq6nwkAHLp72tuQ9K3piJSTmwYBClwQym7m3h9kW828udWBIwszqGWRSDscny+LqK2d3J8Y/D+6oz7diFFlwgsATbvANd7Dw7m9/n1vU1QHP3cnxr+D91O7k+NfwfuropQGju5PjH4f3Vju5PjX8H7utdFKA0d3J8Y/D+6sd3J8a/g/dXRSgOfu5PjX8H7qz3cnxj8P7ulb6UBFYngiSNmkSF2+JolJ+pN6648OyiysigbAJYD6H1rqpQGju5PjH4f3Vju5PjX8H7utdFKAj8Y06i6ZX+Wv5sNLcx9DtWqDHO1hqDoCDH7JPL2uWm3KpWtSwgMWG5+n96frWcoz1XTIPHdyfGv4P3Vnu5PjH4f3VvpWhJz93J8a/g/d1rnmxWRsrSgHTTIeZsNQbDY1IVDcT7vvhm7y9kvlIy7tlvfXrtyrGtNwjdW+5DO4sw3lQf9P7vSiljoJUJ/y/u61pd8OSQSuhIIuRrck3+YNZhkw6m6lQTfUHQ9ddudbEnT3cnxj8P7ulY7uT41/B+6n22OxIYEDe2v6Vj7fFt3ifUUB67uT41/D+6ndyfGPw/urC42M++v1/vrWyKdWvlYG29jtQHqSMMLMAQeRFxXHhuEQo2ZUF+p1t6X2+VZpVXCMmm0roHTJCrbi9q1/Y06fmf61mlWAGDQcvzP8AWn2ROn5n+tKUAGETa35n++dDg06fmf60pQD7GnT8z5eflQYROn5n+tKUBtjQKLDavVKUApSlAKUpQClKUApSlAKUpQClKUArmmwMbtmZbtprryNx660pUSipYaBuMS9B9BTul+EfQUpUgGJeg+gp3S/CPoKUoB3S/CPoKyqAbAD0pSgP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34938" y="-1676400"/>
            <a:ext cx="45529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data:image/jpeg;base64,/9j/4AAQSkZJRgABAQAAAQABAAD/2wCEAAkGBxQTEhUUExQVFBUWFxcZFxYYGRgbFxYeHRoYGBkcHB0aHCghGBslHBQcITEiJSkrLi4uGB81ODMuNygtLisBCgoKDg0OGxAQGywmICQ2Ly83LC8sLCwtLzQsLCwsNCw0LCw0Ly80LywsLCwsLCw0LC8vLCwsLCwsNCwuLCwsLP/AABEIAMUBAAMBIgACEQEDEQH/xAAcAAEAAgMBAQEAAAAAAAAAAAAABQYBAwQCBwj/xABCEAACAQIEAwUFBgQEBAcAAAABAgMAEQQSITEFQVEGEyJhcTJCUoGRFCOSobHiM2LR8FNyosEHJILhFRclY5PC8f/EABkBAQADAQEAAAAAAAAAAAAAAAABAgMEBf/EAC0RAAIBAwIEBAcAAwAAAAAAAAABAgMRIRIxQVFh8ARxkcETIjKBobHRFOHx/9oADAMBAAIRAxEAPwD7jSlKAUpSgFKUoBSlKAUpSgFKUoBSlKAUrxLIFBLEKBuSbAfM1UOO9uUUPHhbSTK1spIANjZiLm5tbQ2satGDlsQ2kW2fEols7Kt9BmIF/rVV4/2nZZDHCwGXdrA3PQXuLVRO03HmxphWQNhpY84W6MA5fJ7wJHuD6154LFMmLGGxBzWBJ56ZCws1rnb9a6qVFRzIylNvY+gcK7STOcpRH6kErb13BP0q0QShlBHOvkkeJYwwRIEJxJdmVi4zIugAaNlKnc3vX1ThJPdLcAG1jYkjTTc6n51SvCKykTTk3uddKUrmNRSlKAUpSgFKUoBSlKAUpSgFKUoBSlYNACaA15Va90ApSlAKUpQClYJqP4vxmPDKDIbXvlGlzbU7m2gqUr4QJGq9x7tXHB3iJ97OgH3QIB1sbEnY5Wzf/tVDtF27xMc5McTthrLlZApbVRmzDX3r63GlqqeKwx4nNJPh5A0pCsyMCpGVQosf+kD/AHrohQz8xnKfIn8X2rE72mdo25RyAoB/lvofUE12/wDg6yLmmCLGBclwNB1F9vWqjwKVpsLjVkJYpAxTOLlDZrnXW+lSOB4vLiMJje8a+WOIKoFlQXbbzNhcnpXVqsrJGLN8hj+zv3RLR/boVQkkkDLHcAtrbNmNvOp7iMAedcSm8a4iJ+oIVyv53/EKqXCR/wAkg646L9Fq49nuDzjE4tJIj3E7mRXuMpvZWGhuCVty92qOVtyUr7EFwfhJxEeClVnXJAUOViLEkg6D3txevrOCiyRqp5Cq1w/hEWDJw+ChfN7RaRpWjS/w5yRy2X/tWh4pwfvFxaS/4kRSRG9V2C+tj6Vx1a+pJJHZS8NxbRdKVW+Gcf7pMuNlRZRYnQghSNCwFwlyDuansLiUkUNGyup5qbj8qyTTJnTlDf14G6lKVJmKUrF6AzSsA1mgFKUoBSlKAUpSgBNeRrS1eqAUpSgFKUoBWmXFIpAZ1UnYFgCfS+9RnarjP2WDMLZ2OVL9Tc3+QBP0r5x9tzkljmJ3J1Jroo0Nau2UnPSXLt5x2bDCIxLmR84crbOCMpUi+hGpuPSqlxjjS49YomYJKrlkVgA7XRkykA28RbYdNq6G4AMVGO9ZljBJUhiCDsSNbCqpjuzbYDHYVg5kikmSzN7QIZbq1tDcG4PPXTTXZUlHDyZudyN4WJsLjEw7OQBLGrqDdCGK338m3q48LkWLiuO0sohV7AcgkRNh8zVd7VQleKM3/uQt/pj/AKVYyn/q2JA3fCkfO0Y/2q9mUZsxfDBGcbLHYxYjCu4I2DWJa3rmDfM1H9hOFmaPFQghTIsQBIuB/EO1xU//AMOMDiViGHxMLoIrZS1ipT4cykqba6X2I6VdeG8PwkLsYViRmtmCkcr+6DYHxHYc6ynWS2LRhzKpwvsumGiK4xlIWXvECM1yVC2Ow00N76VZIOKykBkiSSO3so47xR5g6GpHD8ORSzauzE6vqQOg02qDPCws87NCREFLrk94hUuAFN8xs2ltb86prjL6u/saaWtia4XxBJ1zLmFjqGBBHyNbsfhjJGyB2jLAjOtsy+YvVRj4w+TPFZYbX+6yOy/5lY5m+VSnAeOloy07A+IhGCkGTU+5uDa1+hNvOqzoNbehMZkPjezcsIDCWNQCA8oaSJgL7kZyrb7bmts/dxCGDDszLmzymLVmtawGXa9tuWlWJOK4eVu5YjMw/huPaHodDXdBhkQWRFQdFAA/KuaVJrodsfFt/Vnv2IHH8fkjGd0SNQL5GYGZx/KoICn1NYi7YRXXOjor6K4yum17EoTlNhsa7uJ8AjmkEuaSOQC2dGsSNdCCCp3PK+tRCdl2iaSVQk76d2pVY+e75dHI5bVD1ItF0JL5lZ993ZYcbxGOIqrHxObKoBJPyHKuo1R8MqNmOLhxRxBJvYN6DIyGxHmD/SunhuPmgiELZpZ2P3auQWRbaFzp62/SmvmRLwyt8rz+H5dFzLeK9VWcDxyOIZHkkxElyWKKWA6hbe6PKpnhXFYsQuaFw4Bsbbg7EEcjcEfI1ZSTMalGUN1jmdtKUqTIUpWDQGaUpQClKUApURx/jyYZRfxO3sr/ALnoKrSdr573tGR8Nj+t61hRnNXRVzSLN2l4yMLFn3ZjlQdT5+QGtUBuMyu2cyPm6hiLegG1cfbfic2JaI5DljVvZ1sSRe4GuyjWoThMxkkRBu7AD5nf0FddGmoLKyZTld4LRxHCYjGqt5CQhNi21zbe3pVffh8sWISCXQuVCsDcEE2uPTpyqR7bcdniHc4IOjQ5C7hVYEEXy6g9QSaq2D7XS4nHYZ5rKFkRQo9lblQx9Sdfp0qdaTssFbN5JH/iXM8k4gUkRQqtkGxYgG562BAHTXrXRj52PCcJI5JaHEJY87IzqP8AT+lT3H+BGWdm5NltzNwAtvyqZTsLFiMLHBLmCxtnBRirB/Fcgjf2yKipaC1CObIj+KcEWacOf5dvKrJhuyCfaRimds5TKyaZeVrHcba7/KtGAwTRkwYcSM0dlbETj2RbTJ4Rn097X51zYnDMsmXCzzPNcGQgr3Ztf2rjfXr/AErmreKviKK6tG6v3w5nRhcamLnlSaTIsbFRATlJIJ1br19CCNN+/GcEwcoMQEYkKnLlchx0N1N9KjsRIJMSkOLwsTuQAJUYFh62AZRzttauji/CFyBME0KSBvEpazuLEFQ2rKflY7aXvXGSuLsn57+R64VxqLCx9zisQnexmzWLMFvYqCcosSCDY7XFWPDYlJFzIwZTzBuKoDYPErMscceIgZxreRZIGAve5ym3WxbnoDXuPG/ZcMDg7vGG++lVL93YDKVT/DtfXlbWw1BSawIVHHDWF3x3Ls3DISxbu0zHUmwBPmbbmo7E8LlXEGaJkYEAd24PgsAPARy026k662rg7P8AGMQ0gDss+HZcwxAXJkIBJVxchSLDnY5gQa6E7UI84jQoIx7Tu2XN/lH9a1Vaxp8SFrs5u0Urp3UkyoCHskihrRXt7RvY3IFri1162FRmL4liEH8Ry/utG4ljbyKAZ19bC3nV9IBHIg/MGuYcOjAORVjJBsyqoK+Y0tet41klZou4nC/FXyrGBfEMuotoh6trp1teuvhGL7xNXDsujEAgX8rjUVpj4eYYX7rxylW8RsC7WNtSbDXzqP4XhJo4LEiBACzMdXtzvyFgPyo1CSdsDKLJXH/4ZFeRggDSizsNCwtbfl8qrrcVMdjEzd0b55ZFdteRFtAPWxrr4H2geWTu2VGBF1ljYlW3voQCCMuvqN6iVCSySqhGN2MkUZVMMo92Rw0c6jld4rZ/yHlXNioXwKGMyMrz6/aWF41IP8MlQDc/EdfFcXsRVsbjC98IlAPxNmAA9OtSTKCLHUHlyNYSpaTqXipPDyu+/wB3PnPC8dijKqRyN3l/EryCWCQWY3RgMym4569Qtwa+j1z4fAxISUjRCdyqgH8hXRURVitaqqjTSFKUqxiKUpQGibGRoQrOqsdgSATXDiOPRIbXJPlXxx+0D965fxqXY6+1uefP51ZOBzGf+GbgWzZtMv8AduVdP+PjDMvicyB7Sce77FyvrYMVUdFXwj9CfnXTwG88gRT5k9ANz/t86pvaZXw+MmRrjxll81Y5lI8tbeoNXb/he2YTuPaAQD/Uf1A+ldMHZWM5cyZ4l2qwuDKpuM+RyhBMfLM3MgHfmKqeA49DiOLxvCuWMsRfbOcjjPb3b6aeV9zUREgW6yxK4Y3LbSX65ufzr1j+y0+F7jGYRJJwWRxEqEyJpnBOXcaAEW571VuSyyUkWLtNwqQ4qSRLgnKbjT3QP9q34jsO2Lw0ZTJFirhmlKHUeKykLbkRqelWvgkgxiq/czRt7yzRSRleZBLABvkTU+MWkBMMf3k2hKjlfYt0GmnpWfiK9ONPcmnCTZwcG4fNFEDjZIiQLFkDDN8jsfS/yqb4dxKGQWjYaaW56b+tQfEMHiw6ylExAA1jvZl/yg2Vh8wdPepiOH4eaPv3R8JIfeXwOSOqkWc/5lO1ebKvUk7vC6/3gdChFbFokQEEEXBBBHkajZeFmODusIVhOliQW056k3vbYm9q08JxEmZVLL3WQZC5PfOdc1wdrHa1xapqrxkpK5EooonEM+ElyDPGjC7Yox97nJ3BPua+7oTvc8oSHBCS0ESQzDXJLEJI3Qg+dgFHS5HK3Kvq1ReN4FG6yBLwNKQXeIKGYjrcEG/PreodPkc0qHLv2/BEwcXkjRYIQcTIntvqVGp0B59L+XyriwOFws2IdBHPhJrnMqkqrEjMTbVdQbkga663qfxcTYaELhYc5JA3Xw399rkZv75Cq9HiDDO8YHfYsjxuXC5My3ATN5c/K3lUO63KyvGyl/r+3JM9nWLd0CqYUWaysTJI3PPcWA0FrH5CuTi8MWIY4SCGMlCveOVH3VrMLHe+m/61BT4meIANJjYsQBcGQo8MlviKgDX+U6X25VccJxxY4UOKYJIRqtvFa5ykqNrjWox5BODutv5y6Epw7CCKJIwSQotc866a4OG8Zgnv3UisRuOY+RrvrVWtg6Y2t8uwrBFZpUliFbs3GoYQNJhyQbd23hU8iFNwAOgsK48RgJoICIk72Rs2d1IVrakBQzaX9d/ys1K0VWSK6UVHDTYRocrRsXtZlIdXvb5FT9DWzh2Ikw2HWNizSGwQNq1rAZiPM8uZq02riThiCYzXYseRN1XlcaXBt51p8VP6l+SNLWxwYLEphwe9kLSNqw1a3l61IYDi0M1xG6sRuOY+VVSThUsbsJUldcxKTwMcwBJPiTXxW3uCNL3F7VjC4NxiBiJGGRAAZnGSQjMCqm1xIcxsNrZj1sbuEJLVfvlYqpNYLzSqbP2jm70oxWEknus6nu5Rc5SrgEm43A1HMVM9nuLvOGEkZjdb35qbMVBU81Nrg9Dy2rGVJpXLqSbsY4/i5YwCmg5moyLtNIo8ShtPQ1Z8Vhw6lW2NfO+Op3GdXIFgbX56G1ZosfN6vXYgNFhMRLkJtmYA6ZsqZh8qp3DowZEB2vX0Hs5D3mDlDAMZHlDBtgLBcvloPzrvOdkZ2u4MnEsIk0QImVcyX9o/FE3nfbzHQmqv/wAIuKquIlhY2MiiwOhzITpY63szfhq7yYrC8OCRNLlMjgKCb7jp7oHWs/8Al7g8XM0zI6SZg5kjkdNeuhsG53FutRJtLUvuEr4Nk3ZxGJ0GUknz11tVv4fg0ijBksuwAJsABsK6OGcJSFQAzyEe87Fj+f61G8a4bOZhKgSZLAd05yletjswPQ2seZ2HN4nxMpQtFGlOnZ3Ztm4xLdhBB3oTazx+MWvoCwtzGvSungnFUxAzhCrAAEMNRflqL7jbyqqxYNHZpO6+yiNisli4F9rZL5WJuCCBrca11cUxfcLD3YdMPLYGQaMXvYKx9249k7E3G5F/MVWabfBd4W+DeyLbjpXWNmjTvHA0S4GbyudPraq2mJXvT34eSZbfdhTlS+otfRh5i433tThrTRzgiR5cM6Zg72svtBlJGxFltoOY1qXj49hy+XvBm6G4/Xl51pJxnbU7fp9epCwQkeJkmxRaOOzxi2V7i1huf/k/u1d44m8T/fSK5/w41uQfXS3prW08IeMYl4XLSSqxjD2ARjmNgwF8pJG97eewqyiEgCQYnDYlSbEaHrbKxySDzF+dmF6zlGUM33vnh+CVZlu4d2hhmcxglZBujCza3tp52PrY1LVRsL3yyJLiMsjBQIyAVkcXNgykHIATe+Zr30qX4hicakbTKsRyKWMd7MQBcgGxGa3Uj5VpCs3hq5DRYqj+J8FgnsZY1ZgLBtQ4HQMtiB5XqPg4lNiMojHd2sXfQ/IXqerWFRVNtiso8GVEcHgwk4Yl3Eh+6RvF3RFszXY3ZRmFgdRr5Wj+B8RGGZjjoZFnJ/iZS6Nyuj7EE6jnYgEDarnxHh0c65JVzC9wbkMp6qwIKnzBqNXstETcvKy/AWGX8hf86OPI55UmswSK/ikjnmfFZTDEFVGYaPLYsQABoWOYi/IV24btZJKSuHjiYJ4crSjObaWuWHi02NTPaDgIngEUbd0UIaMgXUEAizLcXUhiDrzvuKrmN4NiJVCzYOJ5FAVZ45ArADbxBkcjTYi3kahprJSUJxdyxdnO0AxQYFGikQkOjbgglW+hHptYkG9TINUTDRNhQYYnaXEyWDHwnuxvlBCgE63uRoN+tbeI8JlwsBkjxRSU2OS10dvh3v18XztyqVJl41ZLDV7bl3pVTTtY0UIknhlKD2pgvgA5MbDQdToKseCxqyoHS5B66EeVWUkzWFSMtjdmNegKAVmrFxWnF4ZJUaORQyMLMp2IrdSgK3N2XJjaISl4WFjHKA/0bfTkd/OpnhmCESZQb63J/v0rrpV3Uk1ZkKKRrlJ5VT+3XZo4yMMlu+j1W5sGHNSeXUHr61dK1tEDVUSfneaF4nKSK0brurCxHQ+Y6EaGvpnY5zJh4rqCzl+Vr2Zhc/hq1cY7PQYlMsyhrey2zL5qw1H+/OtGC4IcLhsmHtJIgIQymwNyTrlGh1PL6V0KsrZ3M9GTzxTDYdI/+ayup9xgGDeQU71DYLFfbCIY3TDwAWCKRmYDSw5HbbYedcPDeIxjEn7esgl5BxoPPKNGXzW61s7Tx4WSRGwv8Zm8fdghXFiPENi97WYa6WvSMbP34HZGCTx6m4z4nh8qRlxPE1yvJgAQLFfdbxaFdDY6Cr5VIWKHClQA2IxZA8JOYI1udhyOw1P61aMBNIsObElFYXJI0AHnc71SorpPtlJrCfbN3EcCk8bRyC6tbYkEEEEEEagggEHyqEXs5IF7s4lniuPCyDNobi5BC766KPSrBh51dQyMGU7Eag1srmnTjLdGd2ikw4lMRFLh+8GHKEZc3tI6tezgnUG2o0uG0toa0YNPtEBjmyRPCcyy2DhSrFdDoWVtxqCQflVwxvCYJWDSRIzAWDW8QHTMNbeVQnajAOixmCPNEhbvI0HjN8uVwN3tYgga+LS9rVzzpSWVm1/TkWTRtw/GmyhIIjLkUC5ZQTbTYny612cC46uIzLkaN0JDI24INiPzHkQQQSDVXmTDykPhkmw817kRjwk880Ztc+YCt51Iwq0AbvCJMTJdfAWsAdiT7QYgA23HU71WNSUct4/Hpa9/UNHR2kwjCdJ4pY1kChTHITlYAsQQQCVPjIOhB02tekAxWJLJMvcqp8Vtn6FT7wP5c64YcA2GeJ5HUjL/AAyC0pI55ibHfW+x1uamML2nhaTumzRvvZxbTa+utrnfbzompN68X4X/AH2htsTGHgVFCqLAVspSuxJJWRQxasilKkClKUBzR4CJZGlWNBIwAZwAGYDa551E4rgby4nvJnVoQBkQAgjqDyIvrfntap+lQ0mVlBSVmVnj2PMkn2OK17DONvCf/pbc+VqisdxpsOphgzFYyRJIqF2vezGwByqDpc/Wr1l1vz61VuIdnJknbE4OQKzm8kUl8jHQEqQDkJtqCCCddDcmkovdGVSnJ5T/AOdCIHaSdFWaOeLFRFlV0tlkXMwXMBrnAJF7HQXOtrVdcPxFGiWUkIpF/ERp1F+eoqo4ns3LiJM8sMWHb35YmyuR1JUkORyzgjyrbk+1SJBESIIgLN6aZz1J5fM9aqm0ZxlKHsupc0cEAggg6gjUGvVUjtBwp8KqS4fESBs6gxuQVZb+K2VQQQNdbg2tbW9TEnaHucNFLMjkyEL4FJFyTlLW9kEc9taupZszZVM2ljiT9Kg+z3GGnL5u7FtlF83mTc6jUcqnKsmmrovCamroUpSpLClKUBzY7ARTDLLGkgBuAwBseovsfMVB9oMJ9mw7NhIbNcBii3kVNcxXmeWg1tcjarLSpTsSnYoXZ7tBg4Y7jM81vHoCb9L30HrrWeIYhpbS4smOLeOBfafz9P5j8t6t+J4TDJKsroC6CwOu3mNmtyvtyqoccmeDHmbERM8AsY2UXUAILg8lYNmNmsDcEHe20Zpu/E2jNN34nfFPjmQHDwRRRgeBGNiR8/6CtOC7aM8I+6P2hjYJY2HmRc63uLAnbetk3aWTE/d4RGBYau1hlHXnb1PyFcPDiY3MWEUSzbPMfZXrlHIeZ389KlRvuu+pOm+676lu4LHMI/v2DOTfQAZfLTQ131SOKz8QwoWV5UkQsqsotcZtAbZBcXtexBF71ZOC8ZTEA5QwK2vcaXI5HnWUovcylF7knVVj4ZiMMZpQVnsjtHYfeudSFI2zeYOvQVaqVlKCla/Arco0zpjIVkE6riIy+RmFlYG2aNx0JUX95SB0IPTw3CHGxxmbPG8ViD4WNnAzxsSCD7IFxY7VP4ngeHkfO0S5zuwurHpcrbN867YIVQZVAUdBWCovUrvG3n5k6jZSlK6SopSlAKUpQClKUApSlACK5cBw6KEMIo1jDNmIUWBPW3KuqlAVnG8Jmmxd5QvcAeEhtbC11K2uCTzF9By0rg41jRPifs4dUWJgrXIGUlQ1yOXhIt6+dXWo3iXAcPO6vJGC62s4JVrA3sSpBZf5TcVSULp2MZ0rp2492NmB4RDExeONEdlCswABYDa55nzrupSrmqVthSlKEilKUApWM1BQGawRWaUBUcLio2bEYTCRpFdZlEg0AkF1Jy9Ax2HSorgnG3wIaLEYaRGZvaAJVjbYOBlZdCdwRfUCp7jPZFZJDNDIYJSbsQLo52zEXBDWFsyked684bsqzMGxM7TW2XxAfUsTb0tWylG2TaLjbJGYrEyYwGSU9zhozc21LHaw+JuXQXrkj7QlmEEDx4ZB11YA7MxsTrbfTnrU724wEhw8fcJmWNwXjQalMrL4RzKkg25gG2tgYU8XwE+HSOaM5ohlBSwdCNCVa4ZDfcG3O96tFprC+xaLTWF9jfNxXF4OaMTOs8UiswZf5SuYai4NnBGpBsdquuIxaILu6roTqRsN9OdUHg/BDZZZZs2FXxAuCsg2upAGRrn31tfbLfWtmIwj8QxDSRjuwEyZ2uQLXK3UEBmudgdBz6w4p+5Din7lu4VxlMQWEYey7sRZf1351Ig1TcBxA4ZBhW+8kLMCYNMl9PCSLs/PXa9rm1TXZzgwwysplMrtqWNgSLnLdRpfXU8zyG1UlFIpKKRM0pSszMUrBNC1AZpSlAKUpQClKUApSlAKUpQClKUApSlAKwTQmsAUAVa9UpQClKUApSlAeSa0Pg4y2Zo0LfEVBP1IvW8ilqApPbgz96gKO2HsuUoCbMSQQwAJU2tZiLa/Xq4nxfu0XDYZcrkAEDUoTuoI3fqeX6W6oyPgsUbySwoqzODqb5c2uuW9luTqRYmtFNWSa2NFNWSa2K8iJgEzNZ8S40HJAf735+lacJwXGMe/R1SQ3IMhNzcc7Kcot5fKpDgHAZC5mxYHeX9nMGBI9643XoLDlcDaurtNx7uR3cZvIR+AdfXoP7Omp3tHLZpqbdo5bOLsj2jlmcxTrZwXU7XDIxVhpow8JIYWq21RsGRgl7yQZp5B4UPuKebHqf8At1rpWbiMgzqFUHUKci36WDKT9SKrKF8orOCeVsW5qyoqq9ne10cqt333bKxU3BBurFGUjWzKykHlzq1Kbi41BrNxa3M5Ra3M0pSqlRSlKAV5vXqvNAAa9V5Ar1QClKUApSlAKUpQGAKzSlAKUpQClKUApSlAKUpQClKUAqtrwaDDztPLMSHa6LIQQjHex3Ycxe+XXXa1kqp9vOGTSCKWEGQR5xJEPaZWy+JRzZSu3ME21ABtB53LQedyJbFoeJyifQI6kA7FCimNh1TNcX2up6GrjjuLxRJnLq3whSCW9P61T24tgsXEonjPeRCyvHdXS1rgEEMmwuh001rm7P8AAzNI1i/d5rksQco5KCALn+voK20XXzYsb6Lr5sWO/s5wbv5GmcWQuzkcnZiSR/luf9qvYFa4IVRQqiygWAHKtlZTlqZjOep9BSlKoUFKUoBSlKAUpSgFKUoBWCKzSgIXjHEJYSgBVs1/dPK38381cUvGp1Fyqi2h0vbyNn0+db+08+STDuQSAWv/AKPz/pUNiMcmQqDmuABa4AFrcwLXNjYX1Xc14vivESjUmtdrbLHJe5RvJZUxxshZwMyqdENvFcge1ucpA8/UCh4itj9+hsNbKTbS/JtNxXG3e2hywJIO6S+YAH2WuMxPht4dMpvmNBiZtR9hX2TfxrY2Oi+zz/vrXsQbcU2XO08QH+Mt7XtkN/18j+R9X28XI70AhipGQ7gkW3+nX51Hu8t9MDHoOq6nwkAHLp72tuQ9K3piJSTmwYBClwQym7m3h9kW828udWBIwszqGWRSDscny+LqK2d3J8Y/D+6oz7diFFlwgsATbvANd7Dw7m9/n1vU1QHP3cnxr+D91O7k+NfwfuropQGju5PjH4f3Vju5PjX8H7utdFKA0d3J8Y/D+6sd3J8a/g/dXRSgOfu5PjX8H7qz3cnxj8P7ulb6UBFYngiSNmkSF2+JolJ+pN6648OyiysigbAJYD6H1rqpQGju5PjH4f3Vju5PjX8H7utdFKAj8Y06i6ZX+Wv5sNLcx9DtWqDHO1hqDoCDH7JPL2uWm3KpWtSwgMWG5+n96frWcoz1XTIPHdyfGv4P3Vnu5PjH4f3VvpWhJz93J8a/g/d1rnmxWRsrSgHTTIeZsNQbDY1IVDcT7vvhm7y9kvlIy7tlvfXrtyrGtNwjdW+5DO4sw3lQf9P7vSiljoJUJ/y/u61pd8OSQSuhIIuRrck3+YNZhkw6m6lQTfUHQ9ddudbEnT3cnxj8P7ulY7uT41/B+6n22OxIYEDe2v6Vj7fFt3ifUUB67uT41/D+6ndyfGPw/urC42M++v1/vrWyKdWvlYG29jtQHqSMMLMAQeRFxXHhuEQo2ZUF+p1t6X2+VZpVXCMmm0roHTJCrbi9q1/Y06fmf61mlWAGDQcvzP8AWn2ROn5n+tKUAGETa35n++dDg06fmf60pQD7GnT8z5eflQYROn5n+tKUBtjQKLDavVKUApSlAKUpQClKUApSlAKUpQClKUArmmwMbtmZbtprryNx660pUSipYaBuMS9B9BTul+EfQUpUgGJeg+gp3S/CPoKUoB3S/CPoKyqAbAD0pSgP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7338" y="-1524000"/>
            <a:ext cx="45529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thumbs.dreamstime.com/z/business-corporate-accounting-department-words-row-functions-concepts-41226060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11798"/>
          <a:stretch/>
        </p:blipFill>
        <p:spPr bwMode="auto">
          <a:xfrm>
            <a:off x="7064344" y="2749239"/>
            <a:ext cx="1072593" cy="7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liparts.co/cliparts/8TA/Ed8/8TAEd8Eec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62" y="5013176"/>
            <a:ext cx="1386774" cy="122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 action="ppaction://hlinkfile"/>
              </a:rPr>
              <a:t>Review sheet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7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2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A balance sheet shows the revenue and expenses for a period of time? 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False</a:t>
            </a:r>
            <a:r>
              <a:rPr lang="en-CA" dirty="0" smtClean="0"/>
              <a:t> – shows the financial position of a business on any given day.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44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3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An asset is something that is owned and has economic value.  True or False.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True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33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4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37388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CA" dirty="0" smtClean="0"/>
              <a:t>Assets are ordered by: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Purchase date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Liquidity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Price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Importance</a:t>
            </a:r>
          </a:p>
          <a:p>
            <a:pPr marL="633222" indent="-514350">
              <a:buFont typeface="+mj-lt"/>
              <a:buAutoNum type="alphaLcParenR"/>
            </a:pPr>
            <a:endParaRPr lang="en-CA" dirty="0" smtClean="0"/>
          </a:p>
          <a:p>
            <a:pPr marL="633222" indent="-514350">
              <a:buFont typeface="+mj-lt"/>
              <a:buAutoNum type="alphaLcParenR"/>
            </a:pPr>
            <a:endParaRPr lang="en-CA" dirty="0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365104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b) Liquidity</a:t>
            </a:r>
            <a:r>
              <a:rPr lang="en-CA" b="1" dirty="0"/>
              <a:t> </a:t>
            </a:r>
            <a:r>
              <a:rPr lang="en-CA" b="1" dirty="0" smtClean="0"/>
              <a:t>– </a:t>
            </a:r>
            <a:r>
              <a:rPr lang="en-CA" dirty="0" smtClean="0"/>
              <a:t>e.g. cash, accounts receivable, supplies, inventory, furniture, building and land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03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5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CA" dirty="0" smtClean="0"/>
              <a:t>An account receivable is: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A customer who makes a promise to pay later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An asset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Something that is owed to the business</a:t>
            </a:r>
          </a:p>
          <a:p>
            <a:pPr marL="633222" indent="-514350">
              <a:buFont typeface="+mj-lt"/>
              <a:buAutoNum type="alphaLcParenR"/>
            </a:pPr>
            <a:r>
              <a:rPr lang="en-CA" dirty="0" smtClean="0"/>
              <a:t>All of the above</a:t>
            </a:r>
          </a:p>
          <a:p>
            <a:pPr marL="633222" indent="-514350">
              <a:buFont typeface="+mj-lt"/>
              <a:buAutoNum type="alphaLcParenR"/>
            </a:pPr>
            <a:endParaRPr lang="en-CA" dirty="0" smtClean="0"/>
          </a:p>
          <a:p>
            <a:pPr marL="633222" indent="-514350">
              <a:buFont typeface="+mj-lt"/>
              <a:buAutoNum type="alphaLcParenR"/>
            </a:pPr>
            <a:endParaRPr lang="en-CA" dirty="0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/>
              <a:t>d</a:t>
            </a:r>
            <a:r>
              <a:rPr lang="en-CA" b="1" dirty="0" smtClean="0"/>
              <a:t>) All of the above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1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6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Assets are recorded at fair market value (their value on any given day).  True or False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False – </a:t>
            </a:r>
            <a:r>
              <a:rPr lang="en-CA" dirty="0" smtClean="0"/>
              <a:t>all assets are recorded at cost (the price paid for the asset) irrespective of its fair market value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29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7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Expenses are expenditures made within an accounting period to earn revenue. </a:t>
            </a:r>
          </a:p>
          <a:p>
            <a:pPr marL="118872" indent="0">
              <a:buNone/>
            </a:pPr>
            <a:r>
              <a:rPr lang="en-CA" dirty="0" smtClean="0"/>
              <a:t>True or False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4025" y="4077072"/>
            <a:ext cx="8229600" cy="186983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CA" b="1" dirty="0" smtClean="0"/>
              <a:t>True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79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252</TotalTime>
  <Words>1169</Words>
  <Application>Microsoft Office PowerPoint</Application>
  <PresentationFormat>On-screen Show (4:3)</PresentationFormat>
  <Paragraphs>159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Module</vt:lpstr>
      <vt:lpstr>Accounting and Finance Review</vt:lpstr>
      <vt:lpstr>PowerPoint Presentation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PowerPoint Presentation</vt:lpstr>
      <vt:lpstr>Question 10</vt:lpstr>
      <vt:lpstr>Question 11</vt:lpstr>
      <vt:lpstr>Question 12</vt:lpstr>
      <vt:lpstr>Question 13</vt:lpstr>
      <vt:lpstr>PowerPoint Presentation</vt:lpstr>
      <vt:lpstr>Question 14</vt:lpstr>
      <vt:lpstr>Question 15</vt:lpstr>
      <vt:lpstr>Question 16</vt:lpstr>
      <vt:lpstr>Question 17 </vt:lpstr>
      <vt:lpstr>Question 18 </vt:lpstr>
      <vt:lpstr>Question 19</vt:lpstr>
      <vt:lpstr>Question 20</vt:lpstr>
      <vt:lpstr>Question 21 </vt:lpstr>
      <vt:lpstr>Question 22</vt:lpstr>
      <vt:lpstr>Question 23 </vt:lpstr>
      <vt:lpstr>Question 24 </vt:lpstr>
      <vt:lpstr>PowerPoint Presentation</vt:lpstr>
      <vt:lpstr>Question 25</vt:lpstr>
      <vt:lpstr>Question 26</vt:lpstr>
      <vt:lpstr>Question 27 </vt:lpstr>
      <vt:lpstr>Question 28 </vt:lpstr>
      <vt:lpstr>How did you do?</vt:lpstr>
      <vt:lpstr>Test Format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and Finance Review</dc:title>
  <dc:creator>Chris Lovell</dc:creator>
  <cp:lastModifiedBy>AutoBVT</cp:lastModifiedBy>
  <cp:revision>35</cp:revision>
  <dcterms:created xsi:type="dcterms:W3CDTF">2014-11-30T14:26:15Z</dcterms:created>
  <dcterms:modified xsi:type="dcterms:W3CDTF">2015-11-25T13:25:16Z</dcterms:modified>
</cp:coreProperties>
</file>