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9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70" r:id="rId6"/>
    <p:sldId id="259" r:id="rId7"/>
    <p:sldId id="261" r:id="rId8"/>
    <p:sldId id="268" r:id="rId9"/>
    <p:sldId id="262" r:id="rId10"/>
    <p:sldId id="263" r:id="rId11"/>
    <p:sldId id="267" r:id="rId12"/>
    <p:sldId id="264" r:id="rId13"/>
    <p:sldId id="265" r:id="rId14"/>
    <p:sldId id="266" r:id="rId15"/>
    <p:sldId id="271" r:id="rId16"/>
    <p:sldId id="2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66"/>
    <a:srgbClr val="663300"/>
    <a:srgbClr val="512423"/>
    <a:srgbClr val="9966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1" d="100"/>
          <a:sy n="61" d="100"/>
        </p:scale>
        <p:origin x="14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8F24B-4DE1-48CF-B037-366B95DC2EC9}" type="datetimeFigureOut">
              <a:rPr lang="en-US" smtClean="0"/>
              <a:pPr/>
              <a:t>9/13/2017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B17E7-EBC1-46F5-95A2-2CEF2F94898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85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919F-EE32-4368-A9F7-744B2E9E080A}" type="datetimeFigureOut">
              <a:rPr lang="en-US" smtClean="0"/>
              <a:pPr/>
              <a:t>9/13/2017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56312-89DE-46F6-B59F-42A1E3E206B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19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09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D714126-2A5E-4870-8B14-42BCD9EEA492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8C651D-9114-4BF6-9FC1-E096DAC5D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6DB496-FD60-4A5F-A422-D2DFC6023F61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584A2-6725-4CBA-BC57-F1DACF2E1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55EF1-F57F-4D10-ACBC-4170A4B9F820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10B46-2336-40F9-AD80-54A3F021C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04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C16479-394F-42D4-940B-C8DEC3221E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6E525F1-23CC-4203-85EB-10FC72ADEA28}" type="datetimeFigureOut">
              <a:rPr lang="en-US"/>
              <a:pPr/>
              <a:t>9/13/2017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3562-6DAC-496F-AF86-68779F4B7328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38EDB-F617-4B2A-AA9B-BBA97EA8E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8666AE-18D5-49A2-9409-D153F71BC706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5A8BC-0363-4E30-812B-7B50F8D38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16CE47-8F00-4E80-AB50-040A1129406D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1F96A-9A4F-4334-ACF1-02779693A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A6086-7F74-4FA1-8112-B7D317502F3D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FE7D1-8880-4A42-ACA5-8B3A3B0E9A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D4AA1-A2F3-4BCB-A180-582340BD1BAC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6EE4-05B2-4AEB-B89E-AB1B18317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4C443-1C27-460F-AA78-DC054D684D16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AD915-FB03-4A51-A6F7-F7F929C855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8D95A-B7AC-49AB-9AB7-A7B810381773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DB8A7-5F9A-4B86-BEC2-6A68FD87A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B0648A-0AC6-4F21-81BB-22A402ABC73A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4066-CAE0-4F6E-BE61-B9C121DCF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A182A0-DE6D-45F4-AB95-C401C9E249B1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DC0AD-10C4-4DB2-A702-52168B302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B1170-C222-426B-90D9-1D1B0E8E1D17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8947-4CE6-408F-BEC4-6F394B1B1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ABCC-0DBE-4409-8B2B-37B23123F31A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4C038-2D0B-40FF-A60C-6F6AB3929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8CA26-D9E4-4BF4-B295-506982BC4665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22006-505F-4E98-BB06-72E146F28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765C3-CF9C-4BE6-89FF-C55D39654064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B42DA-FD68-47EB-8BC4-29E7BAD25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CAC16-8194-4517-955A-AB2D9D7860F4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02427-5BE1-45DA-8333-340C813D4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78A65B-CC33-41A0-AF6A-0A12C1FCF216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53D5-E8E6-4D70-B922-1CD6776E9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043B1-57FA-48AC-AFFB-A1F59AA37549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6BA71-96F1-4B86-B4F5-97638E571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FA9025-1EF1-4179-A99E-C85CD0CB4094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D7AB9-EAEF-44D2-A6B5-3CAF1A3D9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7917F-4099-457D-96A5-DDCB7C73C0C7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2EA09-FD81-4479-84FE-4651E476D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98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98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7F86FE8C-0199-4A88-AC7D-BAECDCD60850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A2A4B2-6E4A-4621-A506-000ACFDB3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0712C7-37C6-456E-AB6F-46BBC6EAF8AC}" type="datetimeFigureOut">
              <a:rPr lang="en-US"/>
              <a:pPr/>
              <a:t>9/13/2017</a:t>
            </a:fld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653B303-8D0B-4A6E-9712-D577E752E1A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c.ca/dragonsden/2012/02/omg-candy.html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8c_Types%20of%20Businesses_Answer%20Key.doc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pPr algn="ctr"/>
            <a:r>
              <a:rPr lang="en-US" sz="6000" b="1" i="1">
                <a:solidFill>
                  <a:schemeClr val="tx1"/>
                </a:solidFill>
                <a:effectLst/>
              </a:rPr>
              <a:t>Going into Business</a:t>
            </a:r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724400" y="60340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Arial" charset="0"/>
              </a:rPr>
              <a:t>BBI2O – </a:t>
            </a:r>
            <a:r>
              <a:rPr lang="en-US">
                <a:latin typeface="Arial" charset="0"/>
              </a:rPr>
              <a:t>AHS September 2012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447800" y="3675063"/>
            <a:ext cx="731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Learning Goal: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I will be able to list and discuss eight factors a person needs to consider before opening a business.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44500"/>
            <a:ext cx="85344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#5b) What are the start-up costs and where can you find financing?</a:t>
            </a:r>
            <a:br>
              <a:rPr lang="en-US" sz="3200" b="1" dirty="0">
                <a:solidFill>
                  <a:srgbClr val="FF7C80"/>
                </a:solidFill>
                <a:effectLst/>
              </a:rPr>
            </a:br>
            <a:endParaRPr lang="en-US" sz="3200" b="1" dirty="0">
              <a:solidFill>
                <a:srgbClr val="FF7C80"/>
              </a:solidFill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8001000" cy="46482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sz="2800" b="1" dirty="0">
                <a:effectLst/>
              </a:rPr>
              <a:t>Two kinds of financing: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sz="100" b="1" dirty="0">
              <a:effectLst/>
            </a:endParaRPr>
          </a:p>
          <a:p>
            <a:pPr>
              <a:buClr>
                <a:schemeClr val="tx1"/>
              </a:buClr>
            </a:pP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>
                <a:solidFill>
                  <a:srgbClr val="FF7C80"/>
                </a:solidFill>
                <a:effectLst/>
              </a:rPr>
              <a:t>debt</a:t>
            </a:r>
            <a:r>
              <a:rPr lang="en-US" sz="2800" b="1" dirty="0">
                <a:solidFill>
                  <a:srgbClr val="FF0000"/>
                </a:solidFill>
                <a:effectLst/>
              </a:rPr>
              <a:t> </a:t>
            </a:r>
            <a:r>
              <a:rPr lang="en-US" sz="2800" b="1" dirty="0">
                <a:effectLst/>
              </a:rPr>
              <a:t>– borrowing money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must be repaid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 </a:t>
            </a:r>
            <a:r>
              <a:rPr lang="en-US" sz="2800" b="1" dirty="0">
                <a:solidFill>
                  <a:srgbClr val="FF7C80"/>
                </a:solidFill>
                <a:effectLst/>
              </a:rPr>
              <a:t>equity</a:t>
            </a:r>
            <a:r>
              <a:rPr lang="en-US" sz="2800" b="1" dirty="0">
                <a:effectLst/>
              </a:rPr>
              <a:t> – owner(s) invests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sz="2800" b="1" dirty="0">
                <a:effectLst/>
              </a:rPr>
              <a:t>Where to find financing: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 financial institutions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credit history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business plan: success; owner experience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 private investors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44500"/>
            <a:ext cx="86868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#6) What level of risk can you expect?</a:t>
            </a:r>
            <a:br>
              <a:rPr lang="en-US" sz="3200" b="1" i="1" dirty="0">
                <a:effectLst/>
              </a:rPr>
            </a:br>
            <a:endParaRPr lang="en-US" sz="3200" b="1" i="1" dirty="0"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57158" y="1676400"/>
            <a:ext cx="8382000" cy="4395806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/>
              <a:t> </a:t>
            </a:r>
            <a:r>
              <a:rPr lang="en-US" sz="2400" b="1" dirty="0">
                <a:effectLst/>
              </a:rPr>
              <a:t>customers may refuse to pay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business partner may make an unacceptable deal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an employee may fail to do the job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supplier may be late with merchandise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might use a product that doesn’t work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may make a lot of money in the beginning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location may be bad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may be hard to compete with other businesses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596900"/>
            <a:ext cx="86868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#7) What steps are involved in running the business?</a:t>
            </a:r>
            <a:br>
              <a:rPr lang="en-US" sz="3200" b="1" i="1" dirty="0">
                <a:solidFill>
                  <a:srgbClr val="FF7C80"/>
                </a:solidFill>
                <a:effectLst/>
              </a:rPr>
            </a:br>
            <a:endParaRPr lang="en-US" sz="3200" b="1" i="1" dirty="0">
              <a:solidFill>
                <a:srgbClr val="FF7C80"/>
              </a:solidFill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raw materials needed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location of your suppliers 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availability of materials 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number of employees &amp; their positions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paying off the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332656"/>
            <a:ext cx="8686800" cy="1384300"/>
          </a:xfrm>
        </p:spPr>
        <p:txBody>
          <a:bodyPr/>
          <a:lstStyle/>
          <a:p>
            <a:pPr algn="ctr"/>
            <a:r>
              <a:rPr lang="en-US" sz="3600" b="1" i="1" dirty="0">
                <a:solidFill>
                  <a:srgbClr val="FF7C80"/>
                </a:solidFill>
                <a:effectLst/>
              </a:rPr>
              <a:t>#8) What resources will you need?</a:t>
            </a:r>
            <a:br>
              <a:rPr lang="en-US" sz="4000" b="1" i="1" dirty="0">
                <a:solidFill>
                  <a:srgbClr val="FF7C80"/>
                </a:solidFill>
                <a:effectLst/>
              </a:rPr>
            </a:br>
            <a:endParaRPr lang="en-US" sz="4000" b="1" i="1" dirty="0">
              <a:solidFill>
                <a:srgbClr val="FF7C80"/>
              </a:solidFill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412776"/>
            <a:ext cx="7924800" cy="4953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400" dirty="0"/>
              <a:t> </a:t>
            </a:r>
            <a:r>
              <a:rPr lang="en-US" sz="2400" b="1" dirty="0">
                <a:effectLst/>
              </a:rPr>
              <a:t>some supplies you may need: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solidFill>
                  <a:srgbClr val="FF7C80"/>
                </a:solidFill>
                <a:effectLst/>
              </a:rPr>
              <a:t>cash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solidFill>
                  <a:srgbClr val="FF7C80"/>
                </a:solidFill>
                <a:effectLst/>
              </a:rPr>
              <a:t>furniture &amp; fixtures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solidFill>
                  <a:srgbClr val="FF7C80"/>
                </a:solidFill>
                <a:effectLst/>
              </a:rPr>
              <a:t>computers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solidFill>
                  <a:srgbClr val="FF7C80"/>
                </a:solidFill>
                <a:effectLst/>
              </a:rPr>
              <a:t>tools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solidFill>
                  <a:srgbClr val="FF7C80"/>
                </a:solidFill>
                <a:effectLst/>
              </a:rPr>
              <a:t>vehicles</a:t>
            </a:r>
          </a:p>
          <a:p>
            <a:pPr lvl="1">
              <a:buClr>
                <a:schemeClr val="tx1"/>
              </a:buClr>
              <a:buNone/>
            </a:pPr>
            <a:endParaRPr lang="en-US" sz="2400" b="1" dirty="0">
              <a:effectLst/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effectLst/>
              </a:rPr>
              <a:t> learn to </a:t>
            </a:r>
            <a:r>
              <a:rPr lang="en-US" sz="2400" b="1" i="1" u="sng" dirty="0">
                <a:solidFill>
                  <a:srgbClr val="FF7C80"/>
                </a:solidFill>
                <a:effectLst/>
              </a:rPr>
              <a:t>forecast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calculate projected revenue/profit every 3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i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7C80"/>
                </a:solidFill>
                <a:hlinkClick r:id="rId2"/>
              </a:rPr>
              <a:t>http://www.cbc.ca/dragonsden/2012/02/omg-candy.html</a:t>
            </a:r>
            <a:endParaRPr lang="en-CA" dirty="0">
              <a:solidFill>
                <a:srgbClr val="FF7C80"/>
              </a:solidFill>
            </a:endParaRPr>
          </a:p>
          <a:p>
            <a:r>
              <a:rPr lang="en-CA" dirty="0">
                <a:solidFill>
                  <a:srgbClr val="FF7C80"/>
                </a:solidFill>
              </a:rPr>
              <a:t>What reasons did the dragon’s give for not wanting </a:t>
            </a:r>
            <a:r>
              <a:rPr lang="en-CA">
                <a:solidFill>
                  <a:srgbClr val="FF7C80"/>
                </a:solidFill>
              </a:rPr>
              <a:t>to invest in OMG?</a:t>
            </a:r>
            <a:endParaRPr lang="en-CA" dirty="0">
              <a:solidFill>
                <a:srgbClr val="FF7C8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57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FF7C80"/>
                </a:solidFill>
                <a:effectLst/>
              </a:rPr>
              <a:t>Activity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7620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dirty="0">
                <a:effectLst/>
              </a:rPr>
              <a:t>Individually answer question #s </a:t>
            </a:r>
          </a:p>
          <a:p>
            <a:pPr>
              <a:buFontTx/>
              <a:buNone/>
            </a:pPr>
            <a:r>
              <a:rPr lang="en-US" sz="4000" dirty="0">
                <a:effectLst/>
              </a:rPr>
              <a:t>11-17 found on page 61 of your</a:t>
            </a:r>
          </a:p>
          <a:p>
            <a:pPr>
              <a:buFontTx/>
              <a:buNone/>
            </a:pPr>
            <a:r>
              <a:rPr lang="en-US" sz="4000" dirty="0">
                <a:effectLst/>
              </a:rPr>
              <a:t>text book.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214282" y="2643182"/>
            <a:ext cx="8229600" cy="1143000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rgbClr val="FF7C80"/>
                </a:solidFill>
                <a:latin typeface="Century Gothic" pitchFamily="34" charset="0"/>
              </a:rPr>
              <a:t>Going into Business:               Eight Questions to Ask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FF7C80"/>
                </a:solidFill>
                <a:effectLst/>
              </a:rPr>
              <a:t>#1) Why start your own business?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905000"/>
            <a:ext cx="60198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 </a:t>
            </a:r>
            <a:r>
              <a:rPr lang="en-US" b="1" dirty="0">
                <a:effectLst/>
              </a:rPr>
              <a:t>be your own boss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make decisions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be creative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make money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use skills and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#2) What different types of businesses are there?</a:t>
            </a:r>
          </a:p>
        </p:txBody>
      </p:sp>
      <p:pic>
        <p:nvPicPr>
          <p:cNvPr id="1026" name="Picture 2" descr="http://www.indiastudychannel.com/pictures/gallery/satyen1983__images00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000240"/>
            <a:ext cx="2852848" cy="4367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#3a) What are your skills and interests?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15913" y="1143000"/>
            <a:ext cx="8512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i="1" dirty="0">
                <a:latin typeface="Century Gothic" pitchFamily="34" charset="0"/>
              </a:rPr>
              <a:t>You can't build a reputation on what you're going to do</a:t>
            </a:r>
            <a:r>
              <a:rPr lang="en-US" sz="2400" dirty="0">
                <a:latin typeface="Century Gothic" pitchFamily="34" charset="0"/>
              </a:rPr>
              <a:t>.</a:t>
            </a:r>
          </a:p>
          <a:p>
            <a:pPr algn="ctr" eaLnBrk="1" hangingPunct="1"/>
            <a:r>
              <a:rPr lang="en-US" sz="2400" b="1" dirty="0">
                <a:latin typeface="Century Gothic" pitchFamily="34" charset="0"/>
              </a:rPr>
              <a:t>Henry Ford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00163" y="2089150"/>
            <a:ext cx="69675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i="1">
                <a:latin typeface="Century Gothic" pitchFamily="34" charset="0"/>
              </a:rPr>
              <a:t>Failure is nature’s plan to prepare you for         </a:t>
            </a:r>
          </a:p>
          <a:p>
            <a:pPr algn="ctr" eaLnBrk="1" hangingPunct="1"/>
            <a:r>
              <a:rPr lang="en-US" sz="2400" i="1">
                <a:latin typeface="Century Gothic" pitchFamily="34" charset="0"/>
              </a:rPr>
              <a:t>greater responsibility. </a:t>
            </a:r>
          </a:p>
          <a:p>
            <a:pPr algn="ctr" eaLnBrk="1" hangingPunct="1"/>
            <a:r>
              <a:rPr lang="en-US" sz="2400" b="1" i="1">
                <a:latin typeface="Century Gothic" pitchFamily="34" charset="0"/>
              </a:rPr>
              <a:t>Unknown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009775" y="3276600"/>
            <a:ext cx="5735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i="1">
                <a:latin typeface="Century Gothic" pitchFamily="34" charset="0"/>
              </a:rPr>
              <a:t>Genius is one percent inspiration and </a:t>
            </a:r>
          </a:p>
          <a:p>
            <a:pPr algn="ctr" eaLnBrk="1" hangingPunct="1"/>
            <a:r>
              <a:rPr lang="en-US" sz="2400" i="1">
                <a:latin typeface="Century Gothic" pitchFamily="34" charset="0"/>
              </a:rPr>
              <a:t>ninety-nine percent perspiration.</a:t>
            </a:r>
            <a:r>
              <a:rPr lang="en-US" sz="2400">
                <a:latin typeface="Century Gothic" pitchFamily="34" charset="0"/>
              </a:rPr>
              <a:t> </a:t>
            </a:r>
          </a:p>
          <a:p>
            <a:pPr algn="ctr" eaLnBrk="1" hangingPunct="1"/>
            <a:r>
              <a:rPr lang="en-US" sz="2400" b="1">
                <a:latin typeface="Century Gothic" pitchFamily="34" charset="0"/>
              </a:rPr>
              <a:t>Thomas Edison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771650" y="4495800"/>
            <a:ext cx="5949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i="1">
                <a:latin typeface="Century Gothic" pitchFamily="34" charset="0"/>
              </a:rPr>
              <a:t>Knowing is not enough we must apply. </a:t>
            </a:r>
          </a:p>
          <a:p>
            <a:pPr algn="ctr" eaLnBrk="1" hangingPunct="1"/>
            <a:r>
              <a:rPr lang="en-US" sz="2400" i="1">
                <a:latin typeface="Century Gothic" pitchFamily="34" charset="0"/>
              </a:rPr>
              <a:t>Willing is not enough, we must do.</a:t>
            </a:r>
            <a:endParaRPr lang="en-US" sz="2400">
              <a:latin typeface="Century Gothic" pitchFamily="34" charset="0"/>
            </a:endParaRPr>
          </a:p>
          <a:p>
            <a:pPr algn="ctr" eaLnBrk="1" hangingPunct="1"/>
            <a:r>
              <a:rPr lang="en-US" sz="2400" b="1">
                <a:latin typeface="Century Gothic" pitchFamily="34" charset="0"/>
              </a:rPr>
              <a:t>Johann Wolfgang von Goethe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050925" y="5897563"/>
            <a:ext cx="7324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 i="1">
                <a:latin typeface="Century Gothic" pitchFamily="34" charset="0"/>
              </a:rPr>
              <a:t>The best way to predict the future is to create it.</a:t>
            </a:r>
            <a:r>
              <a:rPr lang="en-US" sz="2400">
                <a:latin typeface="Century Gothic" pitchFamily="34" charset="0"/>
              </a:rPr>
              <a:t> </a:t>
            </a:r>
          </a:p>
          <a:p>
            <a:pPr algn="ctr" eaLnBrk="1" hangingPunct="1"/>
            <a:r>
              <a:rPr lang="en-US" sz="2400" b="1">
                <a:latin typeface="Century Gothic" pitchFamily="34" charset="0"/>
              </a:rPr>
              <a:t>Peter F. Drucker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  <p:bldP spid="34825" grpId="0"/>
      <p:bldP spid="34826" grpId="0"/>
      <p:bldP spid="34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5344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#3b) Will your business be home based?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628800"/>
            <a:ext cx="8382000" cy="4648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fewer meetings to attend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no office politics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more time spent on phone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wear casual clothes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technologically advanced: computer, scanners, video equipment, camcorders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not everyone likes working from home: personal contact or discipline, thinking &amp; working differently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5344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#3c)  Will your business be web based?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412776"/>
            <a:ext cx="8382000" cy="5029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home means less meetings - online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e-commerce – not meeting face to face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24/7 instead of 12 hours for 6 days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website hits tell how popular a web-based business is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all businesses need websites to conduct transactions online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web pages necessary to advertise what’s being sold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web page designers get hired to design good websites &amp; advertisements for larger businesses but smaller businesses do it themselves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b="1" dirty="0">
                <a:effectLst/>
              </a:rPr>
              <a:t>consumers are cautious about buying goods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44500"/>
            <a:ext cx="8534400" cy="1384300"/>
          </a:xfrm>
        </p:spPr>
        <p:txBody>
          <a:bodyPr/>
          <a:lstStyle/>
          <a:p>
            <a:r>
              <a:rPr lang="en-US" sz="3200" b="1" i="1" dirty="0">
                <a:solidFill>
                  <a:srgbClr val="FF7C80"/>
                </a:solidFill>
                <a:effectLst/>
              </a:rPr>
              <a:t>#4) Where can you find information about starting a business?</a:t>
            </a:r>
            <a:br>
              <a:rPr lang="en-US" sz="4000" b="1" dirty="0">
                <a:effectLst/>
              </a:rPr>
            </a:br>
            <a:endParaRPr lang="en-US" sz="4000" b="1" dirty="0"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600200"/>
            <a:ext cx="7848600" cy="46482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800" dirty="0"/>
              <a:t> </a:t>
            </a:r>
            <a:r>
              <a:rPr lang="en-US" sz="2800" b="1" dirty="0">
                <a:effectLst/>
              </a:rPr>
              <a:t>free sources of information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libraries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existing businesses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trade associations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government resources</a:t>
            </a:r>
          </a:p>
          <a:p>
            <a:pPr lvl="1">
              <a:buClr>
                <a:schemeClr val="tx1"/>
              </a:buClr>
            </a:pPr>
            <a:r>
              <a:rPr lang="en-US" sz="2400" b="1" dirty="0">
                <a:effectLst/>
              </a:rPr>
              <a:t>internet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 Industry Canada </a:t>
            </a:r>
            <a:r>
              <a:rPr lang="en-US" sz="2800" b="1">
                <a:effectLst/>
              </a:rPr>
              <a:t>– Strategies </a:t>
            </a:r>
            <a:r>
              <a:rPr lang="en-US" sz="2800" b="1" dirty="0">
                <a:effectLst/>
              </a:rPr>
              <a:t>for Canadian businesses &amp; consumers</a:t>
            </a:r>
          </a:p>
          <a:p>
            <a:pPr>
              <a:buClr>
                <a:schemeClr val="tx1"/>
              </a:buClr>
            </a:pPr>
            <a:r>
              <a:rPr lang="en-US" sz="2800" b="1" dirty="0">
                <a:effectLst/>
              </a:rPr>
              <a:t> Statistics Canada – collects statistical data – example Canada’s GDP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444500"/>
            <a:ext cx="8534400" cy="1384300"/>
          </a:xfrm>
        </p:spPr>
        <p:txBody>
          <a:bodyPr/>
          <a:lstStyle/>
          <a:p>
            <a:pPr algn="ctr"/>
            <a:r>
              <a:rPr lang="en-US" sz="3600" b="1" i="1" dirty="0">
                <a:solidFill>
                  <a:srgbClr val="FF7C80"/>
                </a:solidFill>
                <a:effectLst/>
              </a:rPr>
              <a:t>#5) What are the start-up costs and where can you find financing?</a:t>
            </a:r>
            <a:br>
              <a:rPr lang="en-US" sz="4000" b="1" dirty="0">
                <a:effectLst/>
              </a:rPr>
            </a:br>
            <a:endParaRPr lang="en-US" sz="4000" b="1" dirty="0"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14400" y="1905000"/>
            <a:ext cx="7696200" cy="41148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b="1" dirty="0">
                <a:effectLst/>
              </a:rPr>
              <a:t>Start up costs may include: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sz="100" b="1" dirty="0">
              <a:effectLst/>
            </a:endParaRP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mortgage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salaries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advertising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equipment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goods</a:t>
            </a:r>
          </a:p>
          <a:p>
            <a:pPr>
              <a:buClr>
                <a:schemeClr val="tx1"/>
              </a:buClr>
            </a:pPr>
            <a:r>
              <a:rPr lang="en-US" b="1" dirty="0">
                <a:effectLst/>
              </a:rPr>
              <a:t> money for day-to-day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628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Tahoma</vt:lpstr>
      <vt:lpstr>Times New Roman</vt:lpstr>
      <vt:lpstr>Verdana</vt:lpstr>
      <vt:lpstr>Wingdings</vt:lpstr>
      <vt:lpstr>Eclipse</vt:lpstr>
      <vt:lpstr>Ocean</vt:lpstr>
      <vt:lpstr>Going into Business</vt:lpstr>
      <vt:lpstr>Going into Business:               Eight Questions to Ask  </vt:lpstr>
      <vt:lpstr>#1) Why start your own business?</vt:lpstr>
      <vt:lpstr>#2) What different types of businesses are there?</vt:lpstr>
      <vt:lpstr>#3a) What are your skills and interests?</vt:lpstr>
      <vt:lpstr>#3b) Will your business be home based? </vt:lpstr>
      <vt:lpstr>#3c)  Will your business be web based? </vt:lpstr>
      <vt:lpstr>#4) Where can you find information about starting a business? </vt:lpstr>
      <vt:lpstr>#5) What are the start-up costs and where can you find financing? </vt:lpstr>
      <vt:lpstr>#5b) What are the start-up costs and where can you find financing? </vt:lpstr>
      <vt:lpstr>#6) What level of risk can you expect? </vt:lpstr>
      <vt:lpstr>#7) What steps are involved in running the business? </vt:lpstr>
      <vt:lpstr>#8) What resources will you need? </vt:lpstr>
      <vt:lpstr>OMG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Panchi Enterprise</cp:lastModifiedBy>
  <cp:revision>36</cp:revision>
  <dcterms:modified xsi:type="dcterms:W3CDTF">2017-09-13T19:15:27Z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TC300076919990</vt:lpwstr>
  </property>
</Properties>
</file>